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78" r:id="rId16"/>
    <p:sldId id="268" r:id="rId17"/>
    <p:sldId id="269" r:id="rId18"/>
    <p:sldId id="270" r:id="rId19"/>
    <p:sldId id="271" r:id="rId20"/>
    <p:sldId id="273" r:id="rId21"/>
    <p:sldId id="274" r:id="rId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40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6520" y="5692140"/>
            <a:ext cx="1214628" cy="5791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63239" y="5692140"/>
            <a:ext cx="5765292" cy="5791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6996" y="673353"/>
            <a:ext cx="7430007" cy="111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17/05/23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17/05/23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17/05/23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17/05/23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17/05/23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987" y="312801"/>
            <a:ext cx="8438515" cy="46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5920" y="1494281"/>
            <a:ext cx="8225790" cy="2583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17/05/23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697735" y="487426"/>
            <a:ext cx="5788660" cy="3019425"/>
            <a:chOff x="1697735" y="487426"/>
            <a:chExt cx="5788660" cy="30194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9227" y="2470404"/>
              <a:ext cx="1725168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5271" y="2836164"/>
              <a:ext cx="1708403" cy="304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7163" y="2836164"/>
              <a:ext cx="4169664" cy="30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7735" y="3201924"/>
              <a:ext cx="646176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9007" y="3201924"/>
              <a:ext cx="5516880" cy="304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19600" y="2252471"/>
              <a:ext cx="1345946" cy="225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5644" y="2618231"/>
              <a:ext cx="1345945" cy="225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26840" y="2618105"/>
              <a:ext cx="3760216" cy="2255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15667" y="2981071"/>
              <a:ext cx="123189" cy="9575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78684" y="2926206"/>
              <a:ext cx="5091048" cy="2832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8714" y="487426"/>
              <a:ext cx="1963419" cy="143535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447034" y="2071877"/>
            <a:ext cx="210185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305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3588" y="6195058"/>
              <a:ext cx="1214627" cy="579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0308" y="6195058"/>
              <a:ext cx="4393692" cy="5791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42179" y="5442305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960" y="5666651"/>
            <a:ext cx="3661029" cy="54236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48157" y="639826"/>
            <a:ext cx="8223250" cy="448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3310"/>
              </a:lnSpc>
              <a:spcBef>
                <a:spcPts val="105"/>
              </a:spcBef>
            </a:pPr>
            <a:r>
              <a:rPr sz="285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spc="10" dirty="0">
                <a:solidFill>
                  <a:srgbClr val="404040"/>
                </a:solidFill>
                <a:latin typeface="Trebuchet MS"/>
                <a:cs typeface="Trebuchet MS"/>
              </a:rPr>
              <a:t>Exame</a:t>
            </a:r>
            <a:r>
              <a:rPr sz="22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digital</a:t>
            </a:r>
            <a:r>
              <a:rPr sz="22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da</a:t>
            </a:r>
            <a:r>
              <a:rPr sz="22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próstata</a:t>
            </a:r>
            <a:r>
              <a:rPr sz="22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rebuchet MS"/>
                <a:cs typeface="Trebuchet MS"/>
              </a:rPr>
              <a:t>(EDP)</a:t>
            </a:r>
            <a:r>
              <a:rPr sz="22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/</a:t>
            </a:r>
            <a:r>
              <a:rPr sz="22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65" dirty="0">
                <a:solidFill>
                  <a:srgbClr val="404040"/>
                </a:solidFill>
                <a:latin typeface="Trebuchet MS"/>
                <a:cs typeface="Trebuchet MS"/>
              </a:rPr>
              <a:t>Toque</a:t>
            </a:r>
            <a:r>
              <a:rPr sz="22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Retal:</a:t>
            </a:r>
            <a:endParaRPr sz="2200">
              <a:latin typeface="Trebuchet MS"/>
              <a:cs typeface="Trebuchet MS"/>
            </a:endParaRPr>
          </a:p>
          <a:p>
            <a:pPr marL="195580" marR="5080" indent="-182880" algn="just">
              <a:lnSpc>
                <a:spcPct val="87900"/>
              </a:lnSpc>
              <a:spcBef>
                <a:spcPts val="305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realizado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em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homens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com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suspeita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HPB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avaliar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tamanho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da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próstata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presença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sinais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neoplasia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(nódulo,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endurecimento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ou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assimetria).</a:t>
            </a:r>
            <a:endParaRPr sz="2200">
              <a:latin typeface="Trebuchet MS"/>
              <a:cs typeface="Trebuchet MS"/>
            </a:endParaRPr>
          </a:p>
          <a:p>
            <a:pPr marL="195580" marR="5080" indent="-182880" algn="just">
              <a:lnSpc>
                <a:spcPct val="88500"/>
              </a:lnSpc>
              <a:spcBef>
                <a:spcPts val="309"/>
              </a:spcBef>
            </a:pPr>
            <a:r>
              <a:rPr sz="2850" spc="4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45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próstata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é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percebida como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uma saliência no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assoalho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do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reto.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Estima-se</a:t>
            </a:r>
            <a:r>
              <a:rPr sz="2200" spc="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5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peso</a:t>
            </a:r>
            <a:r>
              <a:rPr sz="2200" spc="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prostático</a:t>
            </a:r>
            <a:r>
              <a:rPr sz="2200" spc="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através</a:t>
            </a:r>
            <a:r>
              <a:rPr sz="2200" spc="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da</a:t>
            </a:r>
            <a:r>
              <a:rPr sz="2200" spc="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palpação,</a:t>
            </a:r>
            <a:r>
              <a:rPr sz="2200" spc="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sendo</a:t>
            </a:r>
            <a:r>
              <a:rPr sz="2200" spc="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uma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calota palpável com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3 cm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equivale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uma próstata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aproximadamente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30 g.</a:t>
            </a:r>
            <a:endParaRPr sz="2200">
              <a:latin typeface="Trebuchet MS"/>
              <a:cs typeface="Trebuchet MS"/>
            </a:endParaRPr>
          </a:p>
          <a:p>
            <a:pPr marL="195580" marR="6350" indent="-182880" algn="just">
              <a:lnSpc>
                <a:spcPct val="87800"/>
              </a:lnSpc>
              <a:spcBef>
                <a:spcPts val="330"/>
              </a:spcBef>
            </a:pPr>
            <a:r>
              <a:rPr sz="2850" spc="-3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Também,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nesse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momento,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avalia-se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contração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sensibilidade do esfíncter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anal,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 reflexo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bulbo-cavernoso,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 a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parede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retal.</a:t>
            </a:r>
            <a:endParaRPr sz="2200">
              <a:latin typeface="Trebuchet MS"/>
              <a:cs typeface="Trebuchet MS"/>
            </a:endParaRPr>
          </a:p>
          <a:p>
            <a:pPr marL="12700" algn="just">
              <a:lnSpc>
                <a:spcPts val="3140"/>
              </a:lnSpc>
            </a:pPr>
            <a:r>
              <a:rPr sz="28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Próstata</a:t>
            </a:r>
            <a:r>
              <a:rPr sz="2200" spc="5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homogênea,</a:t>
            </a:r>
            <a:r>
              <a:rPr sz="2200" spc="5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sem</a:t>
            </a:r>
            <a:r>
              <a:rPr sz="2200" spc="5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nódulos</a:t>
            </a:r>
            <a:r>
              <a:rPr sz="2200" spc="5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ou</a:t>
            </a:r>
            <a:r>
              <a:rPr sz="2200" spc="5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áreas</a:t>
            </a:r>
            <a:r>
              <a:rPr sz="2200" spc="5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endurecidas</a:t>
            </a:r>
            <a:r>
              <a:rPr sz="2200" spc="5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não</a:t>
            </a:r>
            <a:endParaRPr sz="2200">
              <a:latin typeface="Trebuchet MS"/>
              <a:cs typeface="Trebuchet MS"/>
            </a:endParaRPr>
          </a:p>
          <a:p>
            <a:pPr marL="195580">
              <a:lnSpc>
                <a:spcPts val="2445"/>
              </a:lnSpc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exclui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possibilidade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2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HPB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ou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neoplasia.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13" y="404672"/>
            <a:ext cx="6408673" cy="61259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6" y="260654"/>
            <a:ext cx="6552692" cy="64206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9192" y="5856732"/>
            <a:ext cx="6289548" cy="4556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27122" y="5265826"/>
            <a:ext cx="302260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46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3135" y="5529579"/>
            <a:ext cx="5677916" cy="3384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5920" y="673353"/>
            <a:ext cx="743394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5" dirty="0" smtClean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b="1" spc="-5" dirty="0" smtClean="0">
                <a:latin typeface="Trebuchet MS"/>
                <a:cs typeface="Trebuchet MS"/>
              </a:rPr>
              <a:t>Função</a:t>
            </a:r>
            <a:r>
              <a:rPr b="1" spc="10" dirty="0" smtClean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renal</a:t>
            </a:r>
            <a:r>
              <a:rPr b="1" spc="15" dirty="0">
                <a:latin typeface="Trebuchet MS"/>
                <a:cs typeface="Trebuchet MS"/>
              </a:rPr>
              <a:t> </a:t>
            </a:r>
            <a:r>
              <a:rPr b="1" spc="-20" dirty="0">
                <a:latin typeface="Trebuchet MS"/>
                <a:cs typeface="Trebuchet MS"/>
              </a:rPr>
              <a:t>(Creatinina/Taxa</a:t>
            </a:r>
            <a:r>
              <a:rPr b="1" spc="65" dirty="0">
                <a:latin typeface="Trebuchet MS"/>
                <a:cs typeface="Trebuchet MS"/>
              </a:rPr>
              <a:t> </a:t>
            </a:r>
            <a:r>
              <a:rPr b="1" spc="-5" dirty="0">
                <a:latin typeface="Trebuchet MS"/>
                <a:cs typeface="Trebuchet MS"/>
              </a:rPr>
              <a:t>de</a:t>
            </a:r>
            <a:r>
              <a:rPr b="1" dirty="0">
                <a:latin typeface="Trebuchet MS"/>
                <a:cs typeface="Trebuchet MS"/>
              </a:rPr>
              <a:t> </a:t>
            </a:r>
            <a:r>
              <a:rPr b="1" spc="-15" dirty="0">
                <a:latin typeface="Trebuchet MS"/>
                <a:cs typeface="Trebuchet MS"/>
              </a:rPr>
              <a:t>filtração</a:t>
            </a:r>
            <a:r>
              <a:rPr b="1" spc="20" dirty="0">
                <a:latin typeface="Trebuchet MS"/>
                <a:cs typeface="Trebuchet MS"/>
              </a:rPr>
              <a:t> </a:t>
            </a:r>
            <a:r>
              <a:rPr b="1" spc="-5" dirty="0">
                <a:latin typeface="Trebuchet MS"/>
                <a:cs typeface="Trebuchet MS"/>
              </a:rPr>
              <a:t>glomerular):</a:t>
            </a:r>
            <a:endParaRPr sz="285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920" y="1113790"/>
            <a:ext cx="8367395" cy="32321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4945" marR="5715" indent="-182880" algn="just">
              <a:lnSpc>
                <a:spcPct val="97700"/>
              </a:lnSpc>
              <a:spcBef>
                <a:spcPts val="18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recomendada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pacientes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com história clínica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sugestiva 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doença</a:t>
            </a:r>
            <a:r>
              <a:rPr sz="2200" spc="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renal,</a:t>
            </a:r>
            <a:r>
              <a:rPr sz="2200" spc="2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retenção</a:t>
            </a:r>
            <a:r>
              <a:rPr sz="2200" spc="2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urinária,</a:t>
            </a:r>
            <a:r>
              <a:rPr sz="2200" spc="2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hidronefrose,</a:t>
            </a:r>
            <a:r>
              <a:rPr sz="2200" spc="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e/ou</a:t>
            </a:r>
            <a:r>
              <a:rPr sz="2200" spc="2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candidatos </a:t>
            </a:r>
            <a:r>
              <a:rPr sz="2200" spc="-6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tratamento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cirúrgico</a:t>
            </a:r>
            <a:r>
              <a:rPr sz="22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lang="x-none" sz="22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, URINA I ou sumario de urina., PSA</a:t>
            </a:r>
            <a:endParaRPr sz="2200" dirty="0">
              <a:latin typeface="Trebuchet MS"/>
              <a:cs typeface="Trebuchet MS"/>
            </a:endParaRPr>
          </a:p>
          <a:p>
            <a:pPr marL="194945" marR="5080" indent="-182880" algn="just">
              <a:lnSpc>
                <a:spcPct val="99000"/>
              </a:lnSpc>
              <a:spcBef>
                <a:spcPts val="210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dirty="0">
                <a:solidFill>
                  <a:srgbClr val="404040"/>
                </a:solidFill>
                <a:latin typeface="Trebuchet MS"/>
                <a:cs typeface="Trebuchet MS"/>
              </a:rPr>
              <a:t>Ecografia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das </a:t>
            </a:r>
            <a:r>
              <a:rPr sz="2200" b="1" spc="-10" dirty="0">
                <a:solidFill>
                  <a:srgbClr val="404040"/>
                </a:solidFill>
                <a:latin typeface="Trebuchet MS"/>
                <a:cs typeface="Trebuchet MS"/>
              </a:rPr>
              <a:t>Vias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 Urinárias:</a:t>
            </a:r>
            <a:r>
              <a:rPr sz="22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não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é obrigatória na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avaliação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inicial.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Recomendada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em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paciente com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função renal reduzida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ou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infecção urinária.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Mostra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tamanho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próstata,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lesão em trato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urinário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superior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(hidronefrose)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ou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lesão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em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trato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urinário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inferior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(protrusão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prostática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intravesical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(lobo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mediano)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e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espessamento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parede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vesical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(trabeculação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vesical).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9192" y="5856732"/>
            <a:ext cx="6289548" cy="4556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27122" y="5265826"/>
            <a:ext cx="302260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46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3135" y="5529579"/>
            <a:ext cx="5677916" cy="3384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5920" y="673353"/>
            <a:ext cx="8310880" cy="3499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5" dirty="0" smtClean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lang="x-none" b="1" spc="-5" dirty="0" smtClean="0"/>
              <a:t>Estudo do fluxo urinario</a:t>
            </a:r>
            <a:br>
              <a:rPr lang="x-none" b="1" spc="-5" dirty="0" smtClean="0"/>
            </a:br>
            <a:r>
              <a:rPr lang="x-none" b="1" spc="-5" dirty="0"/>
              <a:t/>
            </a:r>
            <a:br>
              <a:rPr lang="x-none" b="1" spc="-5" dirty="0"/>
            </a:br>
            <a:r>
              <a:rPr lang="x-none" b="1" spc="-5" dirty="0" smtClean="0"/>
              <a:t>Urofluxometria (estudo urodinâmico)</a:t>
            </a:r>
            <a:br>
              <a:rPr lang="x-none" b="1" spc="-5" dirty="0" smtClean="0"/>
            </a:br>
            <a:r>
              <a:rPr lang="x-none" b="1" spc="-5" dirty="0" smtClean="0"/>
              <a:t/>
            </a:r>
            <a:br>
              <a:rPr lang="x-none" b="1" spc="-5" dirty="0" smtClean="0"/>
            </a:br>
            <a:r>
              <a:rPr lang="x-none" b="1" spc="-5" dirty="0" smtClean="0"/>
              <a:t> uretrocistoscopia ( suspeita de estenose, (trauma, sondagem Dst) Suspeita dr malignidade </a:t>
            </a:r>
            <a:r>
              <a:rPr lang="x-none" b="1" spc="-5" dirty="0"/>
              <a:t/>
            </a:r>
            <a:br>
              <a:rPr lang="x-none" b="1" spc="-5" dirty="0"/>
            </a:br>
            <a:r>
              <a:rPr lang="x-none" b="1" spc="-5" dirty="0" smtClean="0"/>
              <a:t/>
            </a:r>
            <a:br>
              <a:rPr lang="x-none" b="1" spc="-5" dirty="0" smtClean="0"/>
            </a:br>
            <a:r>
              <a:rPr lang="x-none" b="1" spc="-5" dirty="0" smtClean="0"/>
              <a:t>estudar </a:t>
            </a:r>
            <a:r>
              <a:rPr lang="x-none" b="1" spc="-5" dirty="0" smtClean="0"/>
              <a:t>a pressão e fluxo</a:t>
            </a:r>
            <a:br>
              <a:rPr lang="x-none" b="1" spc="-5" dirty="0" smtClean="0"/>
            </a:br>
            <a:r>
              <a:rPr lang="x-none" b="1" spc="-5" dirty="0" smtClean="0"/>
              <a:t> UROFLUXOMETRIA  (fluxo urin</a:t>
            </a:r>
            <a:r>
              <a:rPr lang="x-none" b="1" spc="-5" dirty="0" smtClean="0"/>
              <a:t>ário) estudar urodinamica  e </a:t>
            </a:r>
            <a:r>
              <a:rPr lang="x-none" b="1" spc="-5" dirty="0"/>
              <a:t> </a:t>
            </a:r>
            <a:r>
              <a:rPr lang="x-none" b="1" spc="-5" dirty="0" smtClean="0"/>
              <a:t>taxa </a:t>
            </a:r>
            <a:r>
              <a:rPr lang="x-none" b="1" spc="-5" dirty="0" smtClean="0"/>
              <a:t>de fluxo máximo </a:t>
            </a:r>
            <a:endParaRPr sz="285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2365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38515" cy="492443"/>
          </a:xfrm>
        </p:spPr>
        <p:txBody>
          <a:bodyPr/>
          <a:lstStyle/>
          <a:p>
            <a:r>
              <a:rPr lang="en-US" sz="3200" dirty="0" smtClean="0"/>
              <a:t>DIAGNÓSTICO DIFERENCIAL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920" y="1494280"/>
            <a:ext cx="8225790" cy="3631764"/>
          </a:xfrm>
        </p:spPr>
        <p:txBody>
          <a:bodyPr/>
          <a:lstStyle/>
          <a:p>
            <a:pPr algn="just"/>
            <a:r>
              <a:rPr lang="pt-BR" sz="2400" dirty="0"/>
              <a:t>Itu</a:t>
            </a:r>
          </a:p>
          <a:p>
            <a:pPr algn="just"/>
            <a:r>
              <a:rPr lang="pt-BR" sz="2400" dirty="0"/>
              <a:t>Câncer de bexiga</a:t>
            </a:r>
          </a:p>
          <a:p>
            <a:pPr algn="just"/>
            <a:r>
              <a:rPr lang="pt-BR" sz="2400" dirty="0"/>
              <a:t>Trauma de bexiga</a:t>
            </a:r>
          </a:p>
          <a:p>
            <a:pPr algn="just"/>
            <a:r>
              <a:rPr lang="pt-BR" sz="2400" dirty="0"/>
              <a:t>Bexiga neurogênica </a:t>
            </a:r>
          </a:p>
          <a:p>
            <a:pPr algn="just"/>
            <a:r>
              <a:rPr lang="pt-BR" sz="2400" dirty="0"/>
              <a:t>Calculo urinário </a:t>
            </a:r>
          </a:p>
          <a:p>
            <a:pPr algn="just"/>
            <a:r>
              <a:rPr lang="pt-BR" sz="2400" dirty="0" err="1" smtClean="0"/>
              <a:t>Prostatite</a:t>
            </a:r>
            <a:r>
              <a:rPr lang="pt-BR" sz="2400" dirty="0" smtClean="0"/>
              <a:t> </a:t>
            </a:r>
            <a:endParaRPr lang="pt-BR" sz="2400" dirty="0"/>
          </a:p>
          <a:p>
            <a:pPr algn="just"/>
            <a:r>
              <a:rPr lang="pt-BR" sz="2400" dirty="0"/>
              <a:t>Câncer de próstata </a:t>
            </a:r>
          </a:p>
          <a:p>
            <a:pPr algn="just"/>
            <a:r>
              <a:rPr lang="pt-BR" sz="2400" dirty="0"/>
              <a:t>Estenose de uretra </a:t>
            </a:r>
          </a:p>
          <a:p>
            <a:pPr algn="just"/>
            <a:r>
              <a:rPr lang="pt-BR" sz="2400" dirty="0"/>
              <a:t>Cistite intersticial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1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4451" y="5521452"/>
            <a:ext cx="6227063" cy="4038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69870" y="4994528"/>
            <a:ext cx="271145" cy="64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41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7976" y="5152516"/>
            <a:ext cx="5713603" cy="4597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157" y="274447"/>
            <a:ext cx="367665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b="1" spc="5" dirty="0">
                <a:latin typeface="Trebuchet MS"/>
                <a:cs typeface="Trebuchet MS"/>
              </a:rPr>
              <a:t>Expectante </a:t>
            </a:r>
            <a:r>
              <a:rPr b="1" spc="-10" dirty="0">
                <a:latin typeface="Trebuchet MS"/>
                <a:cs typeface="Trebuchet MS"/>
              </a:rPr>
              <a:t>(conservador):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157" y="714883"/>
            <a:ext cx="82105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9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pode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037" y="1133983"/>
            <a:ext cx="67779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71625" algn="l"/>
                <a:tab pos="1922145" algn="l"/>
                <a:tab pos="2616835" algn="l"/>
                <a:tab pos="4594225" algn="l"/>
                <a:tab pos="5737225" algn="l"/>
                <a:tab pos="6202045" algn="l"/>
              </a:tabLst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moderado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sem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mplica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ç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õe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Quando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opta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8407" y="798703"/>
            <a:ext cx="72644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607695" algn="l"/>
                <a:tab pos="1927860" algn="l"/>
                <a:tab pos="2546985" algn="l"/>
                <a:tab pos="3982720" algn="l"/>
                <a:tab pos="4737100" algn="l"/>
                <a:tab pos="6066155" algn="l"/>
                <a:tab pos="6936740" algn="l"/>
              </a:tabLst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ser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ilizad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em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pacie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sin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omas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lev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ou</a:t>
            </a:r>
            <a:endParaRPr sz="22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tabLst>
                <a:tab pos="612775" algn="l"/>
              </a:tabLst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por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esta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157" y="1469517"/>
            <a:ext cx="8295640" cy="2477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635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conduta,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deve-se ter em mente que os sintomas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progridem com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o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tempo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na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maioria dos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pacientes.</a:t>
            </a:r>
            <a:endParaRPr sz="2200">
              <a:latin typeface="Trebuchet MS"/>
              <a:cs typeface="Trebuchet MS"/>
            </a:endParaRPr>
          </a:p>
          <a:p>
            <a:pPr marL="195580" marR="5080" indent="-182880" algn="just">
              <a:lnSpc>
                <a:spcPct val="98800"/>
              </a:lnSpc>
              <a:spcBef>
                <a:spcPts val="22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Algumas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medidas comportamentais podem ajudar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 reduzir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sintomas:</a:t>
            </a:r>
            <a:r>
              <a:rPr sz="2200" spc="5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redução</a:t>
            </a:r>
            <a:r>
              <a:rPr sz="2200" spc="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da</a:t>
            </a:r>
            <a:r>
              <a:rPr sz="2200" spc="5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ingesta</a:t>
            </a:r>
            <a:r>
              <a:rPr sz="2200" spc="5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200" spc="5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líquidos</a:t>
            </a:r>
            <a:r>
              <a:rPr sz="2200" spc="5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à</a:t>
            </a:r>
            <a:r>
              <a:rPr sz="2200" spc="5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noite,</a:t>
            </a:r>
            <a:r>
              <a:rPr sz="2200" spc="5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exercícios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para treinamento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vesical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como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dupla micção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para esvaziar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bexiga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mais efetivamente,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redução do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uso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álcool,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café e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cigarros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(efeito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diurético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irritativo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vesical).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5579" y="5881115"/>
            <a:ext cx="6345936" cy="4038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50998" y="5354523"/>
            <a:ext cx="271145" cy="64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41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95600" y="3657600"/>
            <a:ext cx="5900420" cy="2750185"/>
            <a:chOff x="2915792" y="3140964"/>
            <a:chExt cx="5900420" cy="27501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293" y="5589422"/>
              <a:ext cx="5828791" cy="3012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792" y="3140964"/>
              <a:ext cx="3816477" cy="208165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0090" y="346328"/>
            <a:ext cx="232791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dirty="0">
                <a:solidFill>
                  <a:srgbClr val="404040"/>
                </a:solidFill>
                <a:latin typeface="Trebuchet MS"/>
                <a:cs typeface="Trebuchet MS"/>
              </a:rPr>
              <a:t>Medicamentoso: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0090" y="786841"/>
            <a:ext cx="8079740" cy="11150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94945" marR="5080" indent="-182880" algn="just">
              <a:lnSpc>
                <a:spcPct val="97600"/>
              </a:lnSpc>
              <a:spcBef>
                <a:spcPts val="190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dirty="0"/>
              <a:t>indica-se </a:t>
            </a:r>
            <a:r>
              <a:rPr spc="-5" dirty="0"/>
              <a:t>o </a:t>
            </a:r>
            <a:r>
              <a:rPr spc="-10" dirty="0"/>
              <a:t>uso </a:t>
            </a:r>
            <a:r>
              <a:rPr spc="-5" dirty="0"/>
              <a:t>de medicamentos </a:t>
            </a:r>
            <a:r>
              <a:rPr spc="-10" dirty="0"/>
              <a:t>quando </a:t>
            </a:r>
            <a:r>
              <a:rPr spc="-5" dirty="0"/>
              <a:t>a </a:t>
            </a:r>
            <a:r>
              <a:rPr spc="-10" dirty="0"/>
              <a:t>pessoa apresenta </a:t>
            </a:r>
            <a:r>
              <a:rPr spc="-5" dirty="0"/>
              <a:t> sintomas </a:t>
            </a:r>
            <a:r>
              <a:rPr dirty="0"/>
              <a:t>leves </a:t>
            </a:r>
            <a:r>
              <a:rPr spc="-5" dirty="0"/>
              <a:t>que </a:t>
            </a:r>
            <a:r>
              <a:rPr spc="-10" dirty="0"/>
              <a:t>causam </a:t>
            </a:r>
            <a:r>
              <a:rPr spc="-5" dirty="0"/>
              <a:t>prejuízo à </a:t>
            </a:r>
            <a:r>
              <a:rPr spc="-10" dirty="0"/>
              <a:t>qualidade </a:t>
            </a:r>
            <a:r>
              <a:rPr spc="-5" dirty="0"/>
              <a:t>de </a:t>
            </a:r>
            <a:r>
              <a:rPr dirty="0"/>
              <a:t>vida </a:t>
            </a:r>
            <a:r>
              <a:rPr spc="-5" dirty="0"/>
              <a:t>e </a:t>
            </a:r>
            <a:r>
              <a:rPr dirty="0"/>
              <a:t> </a:t>
            </a:r>
            <a:r>
              <a:rPr spc="-10" dirty="0"/>
              <a:t>pessoas</a:t>
            </a:r>
            <a:r>
              <a:rPr spc="-5" dirty="0"/>
              <a:t> </a:t>
            </a:r>
            <a:r>
              <a:rPr spc="-10" dirty="0"/>
              <a:t>com</a:t>
            </a:r>
            <a:r>
              <a:rPr dirty="0"/>
              <a:t> </a:t>
            </a:r>
            <a:r>
              <a:rPr spc="-5" dirty="0"/>
              <a:t>sintomas </a:t>
            </a:r>
            <a:r>
              <a:rPr spc="-10" dirty="0"/>
              <a:t>moderados </a:t>
            </a:r>
            <a:r>
              <a:rPr spc="-5" dirty="0"/>
              <a:t>a graves (I-PSS</a:t>
            </a:r>
            <a:r>
              <a:rPr spc="30" dirty="0"/>
              <a:t> </a:t>
            </a:r>
            <a:r>
              <a:rPr spc="-5" dirty="0"/>
              <a:t>&gt; 8).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090" y="1898141"/>
            <a:ext cx="8078470" cy="144442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4945" marR="5080" indent="-182880" algn="just">
              <a:lnSpc>
                <a:spcPct val="97600"/>
              </a:lnSpc>
              <a:spcBef>
                <a:spcPts val="185"/>
              </a:spcBef>
            </a:pPr>
            <a:r>
              <a:rPr sz="2850" spc="2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25" dirty="0">
                <a:solidFill>
                  <a:srgbClr val="404040"/>
                </a:solidFill>
                <a:latin typeface="Trebuchet MS"/>
                <a:cs typeface="Trebuchet MS"/>
              </a:rPr>
              <a:t>Os</a:t>
            </a:r>
            <a:r>
              <a:rPr sz="22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medicamentos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classe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alfa-</a:t>
            </a:r>
            <a:r>
              <a:rPr sz="22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bloqueadores</a:t>
            </a:r>
            <a:r>
              <a:rPr lang="x-none" sz="22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(Tansulosina e doxasozina)</a:t>
            </a:r>
            <a:r>
              <a:rPr sz="22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causam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benefício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imediato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dos sintomas,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enquanto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inibidores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da 5-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alfa-redutase </a:t>
            </a:r>
            <a:r>
              <a:rPr lang="x-none" sz="22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(finasterida )</a:t>
            </a:r>
            <a:r>
              <a:rPr sz="22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requerem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um tratamento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em longo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 prazo.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172" y="5593079"/>
            <a:ext cx="6345935" cy="4038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4844" y="5066487"/>
            <a:ext cx="271145" cy="64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41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267" y="5301360"/>
            <a:ext cx="5828791" cy="3012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5920" y="673353"/>
            <a:ext cx="8368030" cy="3228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dirty="0">
                <a:solidFill>
                  <a:srgbClr val="404040"/>
                </a:solidFill>
                <a:latin typeface="Trebuchet MS"/>
                <a:cs typeface="Trebuchet MS"/>
              </a:rPr>
              <a:t>α-BLOQUEADORES</a:t>
            </a:r>
            <a:r>
              <a:rPr sz="22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Indicação:</a:t>
            </a:r>
            <a:endParaRPr sz="2200">
              <a:latin typeface="Trebuchet MS"/>
              <a:cs typeface="Trebuchet MS"/>
            </a:endParaRPr>
          </a:p>
          <a:p>
            <a:pPr marL="194945" marR="6350" indent="-182880">
              <a:lnSpc>
                <a:spcPct val="95300"/>
              </a:lnSpc>
              <a:spcBef>
                <a:spcPts val="209"/>
              </a:spcBef>
              <a:tabLst>
                <a:tab pos="2266950" algn="l"/>
                <a:tab pos="5394325" algn="l"/>
                <a:tab pos="7129145" algn="l"/>
                <a:tab pos="7892415" algn="l"/>
              </a:tabLst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50" spc="65" dirty="0">
                <a:solidFill>
                  <a:srgbClr val="C3250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monoterapi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3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é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indica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3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espe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ialmen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em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3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si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toma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lev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que 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causam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prejuízo</a:t>
            </a:r>
            <a:r>
              <a:rPr sz="22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qualidade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vida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ou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sintomas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moderados.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354"/>
              </a:lnSpc>
              <a:spcBef>
                <a:spcPts val="180"/>
              </a:spcBef>
              <a:tabLst>
                <a:tab pos="1030605" algn="l"/>
                <a:tab pos="2738120" algn="l"/>
                <a:tab pos="3173730" algn="l"/>
                <a:tab pos="4841240" algn="l"/>
                <a:tab pos="5396230" algn="l"/>
                <a:tab pos="5835015" algn="l"/>
                <a:tab pos="6489065" algn="l"/>
                <a:tab pos="7574280" algn="l"/>
              </a:tabLst>
            </a:pPr>
            <a:r>
              <a:rPr sz="285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Ação: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relaxamento	da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musculatura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lisa	do	colo	vesical,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uretra</a:t>
            </a:r>
            <a:endParaRPr sz="2200">
              <a:latin typeface="Trebuchet MS"/>
              <a:cs typeface="Trebuchet MS"/>
            </a:endParaRPr>
          </a:p>
          <a:p>
            <a:pPr marL="194945">
              <a:lnSpc>
                <a:spcPts val="2575"/>
              </a:lnSpc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prostática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 cápsula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prostática.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354"/>
              </a:lnSpc>
              <a:spcBef>
                <a:spcPts val="175"/>
              </a:spcBef>
              <a:tabLst>
                <a:tab pos="1373505" algn="l"/>
                <a:tab pos="2254885" algn="l"/>
                <a:tab pos="2879725" algn="l"/>
                <a:tab pos="4184650" algn="l"/>
                <a:tab pos="4700905" algn="l"/>
                <a:tab pos="5647690" algn="l"/>
                <a:tab pos="6424930" algn="l"/>
                <a:tab pos="7423150" algn="l"/>
                <a:tab pos="8092440" algn="l"/>
              </a:tabLst>
            </a:pPr>
            <a:r>
              <a:rPr sz="2850" spc="9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114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rovoca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alívi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si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toma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forma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mai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rápida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q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os</a:t>
            </a:r>
            <a:endParaRPr sz="2200">
              <a:latin typeface="Trebuchet MS"/>
              <a:cs typeface="Trebuchet MS"/>
            </a:endParaRPr>
          </a:p>
          <a:p>
            <a:pPr marL="194945">
              <a:lnSpc>
                <a:spcPts val="2575"/>
              </a:lnSpc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inibidores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da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5-αredutase.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doxazosina,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tansulosina,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terazosina,</a:t>
            </a:r>
            <a:r>
              <a:rPr sz="22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alfusozina.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1067" y="5686044"/>
            <a:ext cx="5551932" cy="3535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96005" y="5224068"/>
            <a:ext cx="24130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36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1794" y="5432805"/>
            <a:ext cx="5098414" cy="26287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0090" y="312801"/>
            <a:ext cx="542671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dirty="0">
                <a:solidFill>
                  <a:srgbClr val="404040"/>
                </a:solidFill>
                <a:latin typeface="Trebuchet MS"/>
                <a:cs typeface="Trebuchet MS"/>
              </a:rPr>
              <a:t>INIBIDORES</a:t>
            </a:r>
            <a:r>
              <a:rPr sz="22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DA</a:t>
            </a:r>
            <a:r>
              <a:rPr sz="2200" b="1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404040"/>
                </a:solidFill>
                <a:latin typeface="Trebuchet MS"/>
                <a:cs typeface="Trebuchet MS"/>
              </a:rPr>
              <a:t>5-α-REDUTASE</a:t>
            </a:r>
            <a:r>
              <a:rPr sz="2200" b="1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Indicação: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0090" y="719404"/>
            <a:ext cx="8093709" cy="461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5" dirty="0"/>
              <a:t>pacientes</a:t>
            </a:r>
            <a:r>
              <a:rPr spc="180" dirty="0"/>
              <a:t> </a:t>
            </a:r>
            <a:r>
              <a:rPr spc="-5" dirty="0"/>
              <a:t>sintomáticos</a:t>
            </a:r>
            <a:r>
              <a:rPr spc="160" dirty="0"/>
              <a:t> </a:t>
            </a:r>
            <a:r>
              <a:rPr spc="-10" dirty="0"/>
              <a:t>com</a:t>
            </a:r>
            <a:r>
              <a:rPr spc="180" dirty="0"/>
              <a:t> </a:t>
            </a:r>
            <a:r>
              <a:rPr spc="-10" dirty="0"/>
              <a:t>próstata</a:t>
            </a:r>
            <a:r>
              <a:rPr spc="175" dirty="0"/>
              <a:t> </a:t>
            </a:r>
            <a:r>
              <a:rPr spc="-10" dirty="0"/>
              <a:t>maior</a:t>
            </a:r>
            <a:r>
              <a:rPr spc="170" dirty="0"/>
              <a:t> </a:t>
            </a:r>
            <a:r>
              <a:rPr spc="-5" dirty="0"/>
              <a:t>que</a:t>
            </a:r>
            <a:r>
              <a:rPr spc="165" dirty="0"/>
              <a:t> </a:t>
            </a:r>
            <a:r>
              <a:rPr spc="-5" dirty="0"/>
              <a:t>40</a:t>
            </a:r>
            <a:r>
              <a:rPr spc="180" dirty="0"/>
              <a:t> </a:t>
            </a:r>
            <a:r>
              <a:rPr spc="-5" dirty="0"/>
              <a:t>mg</a:t>
            </a:r>
            <a:r>
              <a:rPr spc="180" dirty="0"/>
              <a:t> </a:t>
            </a:r>
            <a:r>
              <a:rPr spc="-5" dirty="0"/>
              <a:t>ou</a:t>
            </a:r>
            <a:r>
              <a:rPr spc="165" dirty="0"/>
              <a:t> </a:t>
            </a:r>
            <a:r>
              <a:rPr spc="-5" dirty="0"/>
              <a:t>PSA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090" y="1105661"/>
            <a:ext cx="8079740" cy="3212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>
              <a:lnSpc>
                <a:spcPts val="2595"/>
              </a:lnSpc>
              <a:spcBef>
                <a:spcPts val="95"/>
              </a:spcBef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&gt;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1,4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ng/ml.</a:t>
            </a:r>
            <a:endParaRPr sz="2200" dirty="0">
              <a:latin typeface="Trebuchet MS"/>
              <a:cs typeface="Trebuchet MS"/>
            </a:endParaRPr>
          </a:p>
          <a:p>
            <a:pPr marL="194945" marR="6985" indent="-182880">
              <a:lnSpc>
                <a:spcPct val="85800"/>
              </a:lnSpc>
              <a:spcBef>
                <a:spcPts val="440"/>
              </a:spcBef>
              <a:tabLst>
                <a:tab pos="1326515" algn="l"/>
                <a:tab pos="2162810" algn="l"/>
                <a:tab pos="2863850" algn="l"/>
                <a:tab pos="4609465" algn="l"/>
                <a:tab pos="5156835" algn="l"/>
                <a:tab pos="6520815" algn="l"/>
                <a:tab pos="7205345" algn="l"/>
              </a:tabLst>
            </a:pPr>
            <a:r>
              <a:rPr sz="2850" spc="9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114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od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e-s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op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pel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erapia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pacie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eit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 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colaterais intoleráveis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aos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αbloqueadores.</a:t>
            </a:r>
            <a:endParaRPr sz="2200" dirty="0">
              <a:latin typeface="Trebuchet MS"/>
              <a:cs typeface="Trebuchet MS"/>
            </a:endParaRPr>
          </a:p>
          <a:p>
            <a:pPr marL="12700">
              <a:lnSpc>
                <a:spcPts val="3140"/>
              </a:lnSpc>
              <a:tabLst>
                <a:tab pos="1090295" algn="l"/>
                <a:tab pos="1814195" algn="l"/>
                <a:tab pos="2867025" algn="l"/>
                <a:tab pos="3731260" algn="l"/>
                <a:tab pos="5054600" algn="l"/>
                <a:tab pos="5545455" algn="l"/>
                <a:tab pos="6741795" algn="l"/>
                <a:tab pos="7351395" algn="l"/>
              </a:tabLst>
            </a:pPr>
            <a:r>
              <a:rPr sz="285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Ação: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seus	efeitos	estão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baseados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na	redução	dos	níveis</a:t>
            </a:r>
            <a:endParaRPr sz="2200" dirty="0">
              <a:latin typeface="Trebuchet MS"/>
              <a:cs typeface="Trebuchet MS"/>
            </a:endParaRPr>
          </a:p>
          <a:p>
            <a:pPr marL="194945" algn="just">
              <a:lnSpc>
                <a:spcPts val="2400"/>
              </a:lnSpc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séricos 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intraprostáticos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di-hidrotestosterona</a:t>
            </a:r>
            <a:endParaRPr sz="2200" dirty="0">
              <a:latin typeface="Trebuchet MS"/>
              <a:cs typeface="Trebuchet MS"/>
            </a:endParaRPr>
          </a:p>
          <a:p>
            <a:pPr marL="194945" marR="5715" indent="-182880" algn="just">
              <a:lnSpc>
                <a:spcPct val="87800"/>
              </a:lnSpc>
              <a:spcBef>
                <a:spcPts val="375"/>
              </a:spcBef>
            </a:pPr>
            <a:r>
              <a:rPr sz="2850" spc="2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25" dirty="0">
                <a:solidFill>
                  <a:srgbClr val="404040"/>
                </a:solidFill>
                <a:latin typeface="Trebuchet MS"/>
                <a:cs typeface="Trebuchet MS"/>
              </a:rPr>
              <a:t>Os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resultados na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diminuição dos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sintomas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são inferiores aos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α- 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bloqueadores,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sendo sua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utilização inapropriada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em pacientes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que não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apresentem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aumento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significativo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da próstata.</a:t>
            </a:r>
            <a:endParaRPr sz="2200" dirty="0">
              <a:latin typeface="Trebuchet MS"/>
              <a:cs typeface="Trebuchet MS"/>
            </a:endParaRPr>
          </a:p>
          <a:p>
            <a:pPr marL="12700" algn="just">
              <a:lnSpc>
                <a:spcPts val="3335"/>
              </a:lnSpc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50" spc="30" dirty="0">
                <a:solidFill>
                  <a:srgbClr val="C3250C"/>
                </a:solidFill>
                <a:latin typeface="Georgia"/>
                <a:cs typeface="Georgia"/>
              </a:rPr>
              <a:t> </a:t>
            </a:r>
            <a:r>
              <a:rPr sz="22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Finasterida</a:t>
            </a:r>
            <a:r>
              <a:rPr lang="x-none" sz="22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,.Dudasterida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820" y="5902452"/>
            <a:ext cx="6227063" cy="3535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36901" y="5440171"/>
            <a:ext cx="24130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71775" y="3212973"/>
            <a:ext cx="5987415" cy="2698750"/>
            <a:chOff x="2771775" y="3212973"/>
            <a:chExt cx="5987415" cy="26987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5168" y="5581777"/>
              <a:ext cx="5763640" cy="3299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1775" y="3212973"/>
              <a:ext cx="3585083" cy="22642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40332" y="274447"/>
            <a:ext cx="7360284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1500" algn="l"/>
                <a:tab pos="2170430" algn="l"/>
                <a:tab pos="3656965" algn="l"/>
                <a:tab pos="4862195" algn="l"/>
                <a:tab pos="5792470" algn="l"/>
                <a:tab pos="6174740" algn="l"/>
                <a:tab pos="6932295" algn="l"/>
              </a:tabLst>
            </a:pPr>
            <a:r>
              <a:rPr sz="2850" spc="9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-5" dirty="0"/>
              <a:t>A</a:t>
            </a:r>
            <a:r>
              <a:rPr dirty="0"/>
              <a:t>	</a:t>
            </a:r>
            <a:r>
              <a:rPr spc="-10" dirty="0"/>
              <a:t>hiperpla</a:t>
            </a:r>
            <a:r>
              <a:rPr dirty="0"/>
              <a:t>s</a:t>
            </a:r>
            <a:r>
              <a:rPr spc="-10" dirty="0"/>
              <a:t>i</a:t>
            </a:r>
            <a:r>
              <a:rPr spc="-5" dirty="0"/>
              <a:t>a</a:t>
            </a:r>
            <a:r>
              <a:rPr dirty="0"/>
              <a:t>	</a:t>
            </a:r>
            <a:r>
              <a:rPr spc="-10" dirty="0"/>
              <a:t>prostáti</a:t>
            </a:r>
            <a:r>
              <a:rPr dirty="0"/>
              <a:t>c</a:t>
            </a:r>
            <a:r>
              <a:rPr spc="-5" dirty="0"/>
              <a:t>a</a:t>
            </a:r>
            <a:r>
              <a:rPr dirty="0"/>
              <a:t>	</a:t>
            </a:r>
            <a:r>
              <a:rPr spc="-10" dirty="0"/>
              <a:t>benign</a:t>
            </a:r>
            <a:r>
              <a:rPr spc="-5" dirty="0"/>
              <a:t>a</a:t>
            </a:r>
            <a:r>
              <a:rPr dirty="0"/>
              <a:t>	</a:t>
            </a:r>
            <a:r>
              <a:rPr spc="-10" dirty="0"/>
              <a:t>(HP</a:t>
            </a:r>
            <a:r>
              <a:rPr spc="10" dirty="0"/>
              <a:t>B</a:t>
            </a:r>
            <a:r>
              <a:rPr spc="-5" dirty="0"/>
              <a:t>)</a:t>
            </a:r>
            <a:r>
              <a:rPr dirty="0"/>
              <a:t>	</a:t>
            </a:r>
            <a:r>
              <a:rPr spc="-5" dirty="0"/>
              <a:t>é</a:t>
            </a:r>
            <a:r>
              <a:rPr dirty="0"/>
              <a:t>	</a:t>
            </a:r>
            <a:r>
              <a:rPr spc="-5" dirty="0"/>
              <a:t>uma</a:t>
            </a:r>
            <a:r>
              <a:rPr dirty="0"/>
              <a:t>	</a:t>
            </a:r>
            <a:r>
              <a:rPr spc="-10" dirty="0"/>
              <a:t>das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0332" y="693547"/>
            <a:ext cx="7359015" cy="2477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635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patologias mais comuns nos homens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partir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quinta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década de vida, podendo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associar-se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 sintomas do trato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urinário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inferior.</a:t>
            </a:r>
            <a:endParaRPr sz="2200">
              <a:latin typeface="Trebuchet MS"/>
              <a:cs typeface="Trebuchet MS"/>
            </a:endParaRPr>
          </a:p>
          <a:p>
            <a:pPr marL="194945" marR="5080" indent="-182880" algn="just">
              <a:lnSpc>
                <a:spcPct val="98400"/>
              </a:lnSpc>
              <a:spcBef>
                <a:spcPts val="235"/>
              </a:spcBef>
            </a:pPr>
            <a:r>
              <a:rPr sz="2850" spc="4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45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doença costuma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interferir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nas atividades diárias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 no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padrão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do sono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dos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pacientes e,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quando não tratada,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pode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levar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à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retenção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urinária,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hidronefrose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e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insuficiência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renal.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4876" y="4905755"/>
              <a:ext cx="1059180" cy="505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0448" y="4905755"/>
              <a:ext cx="6464808" cy="50596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038604" y="4249292"/>
            <a:ext cx="332740" cy="806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10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1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5789" y="4542154"/>
            <a:ext cx="5818505" cy="37566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6193" y="647445"/>
            <a:ext cx="7788909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28700" algn="l"/>
                <a:tab pos="3018155" algn="l"/>
                <a:tab pos="5127625" algn="l"/>
                <a:tab pos="5967730" algn="l"/>
              </a:tabLst>
            </a:pPr>
            <a:r>
              <a:rPr sz="360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spc="-15" dirty="0"/>
              <a:t>A</a:t>
            </a:r>
            <a:r>
              <a:rPr sz="2800" spc="-5" dirty="0"/>
              <a:t>s</a:t>
            </a:r>
            <a:r>
              <a:rPr sz="2800" dirty="0"/>
              <a:t>	</a:t>
            </a:r>
            <a:r>
              <a:rPr sz="2800" spc="-10" dirty="0"/>
              <a:t>p</a:t>
            </a:r>
            <a:r>
              <a:rPr sz="2800" spc="10" dirty="0"/>
              <a:t>r</a:t>
            </a:r>
            <a:r>
              <a:rPr sz="2800" spc="-10" dirty="0"/>
              <a:t>inci</a:t>
            </a:r>
            <a:r>
              <a:rPr sz="2800" dirty="0"/>
              <a:t>p</a:t>
            </a:r>
            <a:r>
              <a:rPr sz="2800" spc="-10" dirty="0"/>
              <a:t>a</a:t>
            </a:r>
            <a:r>
              <a:rPr sz="2800" spc="5" dirty="0"/>
              <a:t>i</a:t>
            </a:r>
            <a:r>
              <a:rPr sz="2800" spc="-5" dirty="0"/>
              <a:t>s</a:t>
            </a:r>
            <a:r>
              <a:rPr sz="2800" dirty="0"/>
              <a:t>	</a:t>
            </a:r>
            <a:r>
              <a:rPr sz="2800" spc="-10" dirty="0"/>
              <a:t>ind</a:t>
            </a:r>
            <a:r>
              <a:rPr sz="2800" spc="5" dirty="0"/>
              <a:t>i</a:t>
            </a:r>
            <a:r>
              <a:rPr sz="2800" spc="-10" dirty="0"/>
              <a:t>caçõ</a:t>
            </a:r>
            <a:r>
              <a:rPr sz="2800" dirty="0"/>
              <a:t>e</a:t>
            </a:r>
            <a:r>
              <a:rPr sz="2800" spc="-5" dirty="0"/>
              <a:t>s</a:t>
            </a:r>
            <a:r>
              <a:rPr sz="2800" dirty="0"/>
              <a:t>	</a:t>
            </a:r>
            <a:r>
              <a:rPr sz="2800" spc="-5" dirty="0"/>
              <a:t>de</a:t>
            </a:r>
            <a:r>
              <a:rPr sz="2800" dirty="0"/>
              <a:t>	</a:t>
            </a:r>
            <a:r>
              <a:rPr sz="2800" spc="-10" dirty="0"/>
              <a:t>tr</a:t>
            </a:r>
            <a:r>
              <a:rPr sz="2800" spc="-5" dirty="0"/>
              <a:t>at</a:t>
            </a:r>
            <a:r>
              <a:rPr sz="2800" spc="-10" dirty="0"/>
              <a:t>ame</a:t>
            </a:r>
            <a:r>
              <a:rPr sz="2800" spc="5" dirty="0"/>
              <a:t>n</a:t>
            </a:r>
            <a:r>
              <a:rPr sz="2800" spc="-10" dirty="0"/>
              <a:t>to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073" y="1180846"/>
            <a:ext cx="7605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98930" algn="l"/>
                <a:tab pos="2441575" algn="l"/>
                <a:tab pos="4046854" algn="l"/>
                <a:tab pos="5480050" algn="l"/>
                <a:tab pos="7216140" algn="l"/>
              </a:tabLst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rúrg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são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retenção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urinár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refr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ári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ao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0489" y="1607642"/>
            <a:ext cx="32423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95"/>
              </a:spcBef>
              <a:tabLst>
                <a:tab pos="1261110" algn="l"/>
                <a:tab pos="2411730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ou	recorrente,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ufi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iênci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renal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0623" y="1607642"/>
            <a:ext cx="17538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  <a:tabLst>
                <a:tab pos="609600" algn="l"/>
              </a:tabLst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he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atúr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ia  e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cál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ulo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073" y="1607642"/>
            <a:ext cx="185356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tratamento </a:t>
            </a:r>
            <a:r>
              <a:rPr sz="2800" spc="-8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recorrente,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vesical.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1235" y="5782055"/>
              <a:ext cx="5916168" cy="304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1007" y="5564759"/>
              <a:ext cx="5528056" cy="2682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1290" algn="l"/>
                <a:tab pos="2397760" algn="l"/>
                <a:tab pos="3635375" algn="l"/>
                <a:tab pos="5147310" algn="l"/>
                <a:tab pos="5619750" algn="l"/>
                <a:tab pos="7168515" algn="l"/>
              </a:tabLst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5" dirty="0"/>
              <a:t>Doença	</a:t>
            </a:r>
            <a:r>
              <a:rPr spc="-10" dirty="0"/>
              <a:t>renal	crônica	associada	</a:t>
            </a:r>
            <a:r>
              <a:rPr spc="-5" dirty="0"/>
              <a:t>à	obstrução	</a:t>
            </a:r>
            <a:r>
              <a:rPr spc="-10" dirty="0"/>
              <a:t>prostática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987" y="698373"/>
            <a:ext cx="8439150" cy="518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algn="just">
              <a:lnSpc>
                <a:spcPts val="2510"/>
              </a:lnSpc>
              <a:spcBef>
                <a:spcPts val="95"/>
              </a:spcBef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(hidronefrose</a:t>
            </a:r>
            <a:r>
              <a:rPr sz="2200" spc="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e/ou</a:t>
            </a:r>
            <a:r>
              <a:rPr sz="2200" spc="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volume</a:t>
            </a:r>
            <a:r>
              <a:rPr sz="2200" spc="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residual</a:t>
            </a:r>
            <a:r>
              <a:rPr sz="2200" spc="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pós</a:t>
            </a:r>
            <a:r>
              <a:rPr sz="2200" spc="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miccional</a:t>
            </a:r>
            <a:r>
              <a:rPr sz="2200" spc="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maior</a:t>
            </a:r>
            <a:r>
              <a:rPr sz="2200" spc="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2200" spc="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300</a:t>
            </a:r>
            <a:endParaRPr sz="2200">
              <a:latin typeface="Trebuchet MS"/>
              <a:cs typeface="Trebuchet MS"/>
            </a:endParaRPr>
          </a:p>
          <a:p>
            <a:pPr marL="194945" algn="just">
              <a:lnSpc>
                <a:spcPts val="2465"/>
              </a:lnSpc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ml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e/ou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globo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vesical);</a:t>
            </a:r>
            <a:endParaRPr sz="2200">
              <a:latin typeface="Trebuchet MS"/>
              <a:cs typeface="Trebuchet MS"/>
            </a:endParaRPr>
          </a:p>
          <a:p>
            <a:pPr marL="194945" marR="5715" indent="-182880" algn="just">
              <a:lnSpc>
                <a:spcPct val="85800"/>
              </a:lnSpc>
              <a:spcBef>
                <a:spcPts val="440"/>
              </a:spcBef>
            </a:pPr>
            <a:r>
              <a:rPr sz="2850" spc="1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5" dirty="0">
                <a:solidFill>
                  <a:srgbClr val="404040"/>
                </a:solidFill>
                <a:latin typeface="Trebuchet MS"/>
                <a:cs typeface="Trebuchet MS"/>
              </a:rPr>
              <a:t>HPB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com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episódio de obstrução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urinária aguda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(após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avaliação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na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emergência);</a:t>
            </a:r>
            <a:endParaRPr sz="2200">
              <a:latin typeface="Trebuchet MS"/>
              <a:cs typeface="Trebuchet MS"/>
            </a:endParaRPr>
          </a:p>
          <a:p>
            <a:pPr marL="12700" algn="just">
              <a:lnSpc>
                <a:spcPts val="3225"/>
              </a:lnSpc>
            </a:pPr>
            <a:r>
              <a:rPr sz="2850" spc="1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5" dirty="0">
                <a:solidFill>
                  <a:srgbClr val="404040"/>
                </a:solidFill>
                <a:latin typeface="Trebuchet MS"/>
                <a:cs typeface="Trebuchet MS"/>
              </a:rPr>
              <a:t>HPB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 infecção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urinária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recorrente;</a:t>
            </a:r>
            <a:endParaRPr sz="2200">
              <a:latin typeface="Trebuchet MS"/>
              <a:cs typeface="Trebuchet MS"/>
            </a:endParaRPr>
          </a:p>
          <a:p>
            <a:pPr marL="194945" marR="5715" indent="-182880" algn="just">
              <a:lnSpc>
                <a:spcPct val="88500"/>
              </a:lnSpc>
              <a:spcBef>
                <a:spcPts val="290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Sintomas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trato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urinário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inferior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(jato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urinário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fraco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ou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intermitente,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esforço,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esvaziamento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incompleto,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polaciúria,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urgência/incontinência,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noctúria)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refratário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ao</a:t>
            </a:r>
            <a:r>
              <a:rPr sz="2200" spc="6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tratamento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clínico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otimizado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;</a:t>
            </a:r>
            <a:endParaRPr sz="2200">
              <a:latin typeface="Trebuchet MS"/>
              <a:cs typeface="Trebuchet MS"/>
            </a:endParaRPr>
          </a:p>
          <a:p>
            <a:pPr marL="194945" marR="5080" indent="-182880" algn="just">
              <a:lnSpc>
                <a:spcPct val="87800"/>
              </a:lnSpc>
              <a:spcBef>
                <a:spcPts val="330"/>
              </a:spcBef>
            </a:pPr>
            <a:r>
              <a:rPr sz="2850" spc="2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20" dirty="0">
                <a:solidFill>
                  <a:srgbClr val="404040"/>
                </a:solidFill>
                <a:latin typeface="Trebuchet MS"/>
                <a:cs typeface="Trebuchet MS"/>
              </a:rPr>
              <a:t>Nos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casos de próstata maior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40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g ou PSA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total maior que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1,4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ng/ml,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uso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concomitante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inibidor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da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5-alfa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redutase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(finasterida 5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mg/dia)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por pelo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menos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meses.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500">
              <a:latin typeface="Trebuchet MS"/>
              <a:cs typeface="Trebuchet MS"/>
            </a:endParaRPr>
          </a:p>
          <a:p>
            <a:pPr marL="2595245">
              <a:lnSpc>
                <a:spcPct val="100000"/>
              </a:lnSpc>
              <a:spcBef>
                <a:spcPts val="1930"/>
              </a:spcBef>
            </a:pPr>
            <a:r>
              <a:rPr sz="305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305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8964" y="4978908"/>
              <a:ext cx="1214627" cy="579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5683" y="4978908"/>
              <a:ext cx="5765292" cy="5791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797555" y="4224908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4651" y="4559934"/>
            <a:ext cx="5006086" cy="43205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67713" y="673353"/>
            <a:ext cx="39624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9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3222" y="757173"/>
            <a:ext cx="669353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4905" algn="l"/>
                <a:tab pos="2230120" algn="l"/>
                <a:tab pos="2646045" algn="l"/>
                <a:tab pos="4001135" algn="l"/>
                <a:tab pos="5336540" algn="l"/>
              </a:tabLst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quadro	clínico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é	variável,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podendo	apresentar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594" y="1092454"/>
            <a:ext cx="5002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sintomas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intermitentes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ou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progressivos.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7713" y="1449070"/>
            <a:ext cx="101346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9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Alguns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8166" y="1532890"/>
            <a:ext cx="59988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56385" algn="l"/>
                <a:tab pos="3368675" algn="l"/>
                <a:tab pos="4266565" algn="l"/>
                <a:tab pos="5488940" algn="l"/>
              </a:tabLst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pacie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apresen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lang="x-none" sz="22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intom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me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sem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0594" y="1868246"/>
            <a:ext cx="71513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crescimento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expressivo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da próstata, da</a:t>
            </a:r>
            <a:r>
              <a:rPr sz="2200" spc="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mesma forma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algumas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pessoas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com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aumento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prostático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significativo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podem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permanecer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oligossintomáticas.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6001" y="4938166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29000" y="2362200"/>
            <a:ext cx="5101590" cy="3716654"/>
            <a:chOff x="3347846" y="1988820"/>
            <a:chExt cx="5101590" cy="37166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3096" y="5272913"/>
              <a:ext cx="5006085" cy="4320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7846" y="1988820"/>
              <a:ext cx="2664332" cy="30501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856996" y="673353"/>
            <a:ext cx="7430007" cy="144442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05790" marR="5080" indent="-182880">
              <a:lnSpc>
                <a:spcPct val="97600"/>
              </a:lnSpc>
              <a:spcBef>
                <a:spcPts val="185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5" dirty="0"/>
              <a:t>Sintomas </a:t>
            </a:r>
            <a:r>
              <a:rPr spc="-5" dirty="0"/>
              <a:t>de Armazenamento: aumento da frequência </a:t>
            </a:r>
            <a:r>
              <a:rPr dirty="0"/>
              <a:t> </a:t>
            </a:r>
            <a:r>
              <a:rPr spc="-10" dirty="0"/>
              <a:t>urinária</a:t>
            </a:r>
            <a:r>
              <a:rPr spc="-15" dirty="0"/>
              <a:t> </a:t>
            </a:r>
            <a:r>
              <a:rPr spc="-10" dirty="0"/>
              <a:t>(polaciúria),</a:t>
            </a:r>
            <a:r>
              <a:rPr spc="20" dirty="0"/>
              <a:t> </a:t>
            </a:r>
            <a:r>
              <a:rPr spc="-5" dirty="0"/>
              <a:t>noctúria,</a:t>
            </a:r>
            <a:r>
              <a:rPr spc="-10" dirty="0"/>
              <a:t> </a:t>
            </a:r>
            <a:r>
              <a:rPr spc="-5" dirty="0"/>
              <a:t>urgência/incontinência </a:t>
            </a:r>
            <a:r>
              <a:rPr spc="-650" dirty="0"/>
              <a:t> </a:t>
            </a:r>
            <a:r>
              <a:rPr spc="-10" dirty="0"/>
              <a:t>urinária </a:t>
            </a:r>
            <a:r>
              <a:rPr spc="-5" dirty="0"/>
              <a:t>e </a:t>
            </a:r>
            <a:r>
              <a:rPr spc="-10" dirty="0"/>
              <a:t>enurese</a:t>
            </a:r>
            <a:r>
              <a:rPr dirty="0"/>
              <a:t> </a:t>
            </a:r>
            <a:r>
              <a:rPr spc="-10" dirty="0" smtClean="0"/>
              <a:t>noturna</a:t>
            </a:r>
            <a:r>
              <a:rPr lang="x-none" spc="-10" dirty="0" smtClean="0"/>
              <a:t>, jato urinario fraco, gotejamento terminal. </a:t>
            </a:r>
            <a:endParaRPr sz="285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4892" y="5907023"/>
              <a:ext cx="1214628" cy="5791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1611" y="5907023"/>
              <a:ext cx="5765292" cy="5791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984119" y="5153964"/>
            <a:ext cx="379095" cy="92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9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20517" y="2636901"/>
            <a:ext cx="5257165" cy="3284220"/>
            <a:chOff x="3120517" y="2636901"/>
            <a:chExt cx="5257165" cy="32842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1088" y="5488940"/>
              <a:ext cx="5006086" cy="4320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0517" y="2636901"/>
              <a:ext cx="4368800" cy="256908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312291" y="274447"/>
            <a:ext cx="132588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Sintomas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5171" y="693547"/>
            <a:ext cx="64204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39950" algn="l"/>
                <a:tab pos="3863975" algn="l"/>
                <a:tab pos="5210175" algn="l"/>
              </a:tabLst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int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rmit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hesi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ção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esforç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mic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onal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6357" y="358267"/>
            <a:ext cx="56419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553085" algn="l"/>
                <a:tab pos="2601595" algn="l"/>
                <a:tab pos="3354704" algn="l"/>
                <a:tab pos="4346575" algn="l"/>
                <a:tab pos="5314950" algn="l"/>
              </a:tabLst>
            </a:pP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Esvaziamen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jato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fraco,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í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fido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ou</a:t>
            </a:r>
            <a:endParaRPr sz="22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2291" y="1012005"/>
            <a:ext cx="7188200" cy="14884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95580" algn="just">
              <a:lnSpc>
                <a:spcPct val="100000"/>
              </a:lnSpc>
              <a:spcBef>
                <a:spcPts val="225"/>
              </a:spcBef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gotejamento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terminal.</a:t>
            </a:r>
            <a:endParaRPr sz="2200">
              <a:latin typeface="Trebuchet MS"/>
              <a:cs typeface="Trebuchet MS"/>
            </a:endParaRPr>
          </a:p>
          <a:p>
            <a:pPr marL="195580" marR="5080" indent="-182880" algn="just">
              <a:lnSpc>
                <a:spcPct val="97600"/>
              </a:lnSpc>
              <a:spcBef>
                <a:spcPts val="265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Sintomas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Pós-miccionais: tenesmo vesical (sensação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esvaziamento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incompleto)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gotejamento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pós-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miccional.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96000"/>
          </a:blip>
          <a:stretch>
            <a:fillRect/>
          </a:stretch>
        </p:blipFill>
        <p:spPr>
          <a:xfrm>
            <a:off x="533400" y="457200"/>
            <a:ext cx="83072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4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6" y="0"/>
            <a:ext cx="6480683" cy="670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1646682"/>
            <a:ext cx="8767826" cy="3582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6700" y="5475732"/>
              <a:ext cx="1214627" cy="579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3420" y="5475732"/>
              <a:ext cx="4398264" cy="5791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495291" y="4722114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2072" y="4946522"/>
            <a:ext cx="3619880" cy="54241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6193" y="673353"/>
            <a:ext cx="7646670" cy="14503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94945" marR="5080" indent="-182880" algn="just">
              <a:lnSpc>
                <a:spcPct val="98400"/>
              </a:lnSpc>
              <a:spcBef>
                <a:spcPts val="160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dirty="0"/>
              <a:t>Diagnóstico </a:t>
            </a:r>
            <a:r>
              <a:rPr spc="-10" dirty="0"/>
              <a:t>clínico </a:t>
            </a:r>
            <a:r>
              <a:rPr spc="-5" dirty="0"/>
              <a:t>é baseado na </a:t>
            </a:r>
            <a:r>
              <a:rPr spc="-10" dirty="0"/>
              <a:t>presença </a:t>
            </a:r>
            <a:r>
              <a:rPr spc="-5" dirty="0"/>
              <a:t>de sintomas de </a:t>
            </a:r>
            <a:r>
              <a:rPr dirty="0"/>
              <a:t> </a:t>
            </a:r>
            <a:r>
              <a:rPr spc="-5" dirty="0"/>
              <a:t>trato </a:t>
            </a:r>
            <a:r>
              <a:rPr spc="-10" dirty="0"/>
              <a:t>urinário inferior </a:t>
            </a:r>
            <a:r>
              <a:rPr spc="-5" dirty="0"/>
              <a:t>e </a:t>
            </a:r>
            <a:r>
              <a:rPr spc="-10" dirty="0"/>
              <a:t>exame digital </a:t>
            </a:r>
            <a:r>
              <a:rPr spc="-5" dirty="0"/>
              <a:t>da próstata </a:t>
            </a:r>
            <a:r>
              <a:rPr spc="-10" dirty="0"/>
              <a:t>(que </a:t>
            </a:r>
            <a:r>
              <a:rPr spc="-5" dirty="0"/>
              <a:t> </a:t>
            </a:r>
            <a:r>
              <a:rPr spc="-10" dirty="0"/>
              <a:t>pode </a:t>
            </a:r>
            <a:r>
              <a:rPr spc="-5" dirty="0"/>
              <a:t>ou não estar aumentada), </a:t>
            </a:r>
            <a:r>
              <a:rPr spc="-10" dirty="0"/>
              <a:t>porém </a:t>
            </a:r>
            <a:r>
              <a:rPr spc="-5" dirty="0"/>
              <a:t>a gravidade </a:t>
            </a:r>
            <a:r>
              <a:rPr spc="-10" dirty="0"/>
              <a:t>dos </a:t>
            </a:r>
            <a:r>
              <a:rPr spc="-5" dirty="0"/>
              <a:t> sintomas</a:t>
            </a:r>
            <a:r>
              <a:rPr spc="-10" dirty="0"/>
              <a:t> </a:t>
            </a:r>
            <a:r>
              <a:rPr spc="-5" dirty="0"/>
              <a:t>não está</a:t>
            </a:r>
            <a:r>
              <a:rPr spc="5" dirty="0"/>
              <a:t> </a:t>
            </a:r>
            <a:r>
              <a:rPr spc="-10" dirty="0"/>
              <a:t>correlacionada</a:t>
            </a:r>
            <a:r>
              <a:rPr spc="-5" dirty="0"/>
              <a:t> ao </a:t>
            </a:r>
            <a:r>
              <a:rPr spc="-10" dirty="0"/>
              <a:t>tamanho </a:t>
            </a:r>
            <a:r>
              <a:rPr spc="-5" dirty="0"/>
              <a:t>da</a:t>
            </a:r>
            <a:r>
              <a:rPr spc="10" dirty="0"/>
              <a:t> </a:t>
            </a:r>
            <a:r>
              <a:rPr spc="-5" dirty="0"/>
              <a:t>próstata.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193" y="2120010"/>
            <a:ext cx="7644765" cy="14503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94945" marR="5080" indent="-182880" algn="just">
              <a:lnSpc>
                <a:spcPct val="98400"/>
              </a:lnSpc>
              <a:spcBef>
                <a:spcPts val="160"/>
              </a:spcBef>
            </a:pPr>
            <a:r>
              <a:rPr sz="2850" spc="2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25" dirty="0">
                <a:solidFill>
                  <a:srgbClr val="404040"/>
                </a:solidFill>
                <a:latin typeface="Trebuchet MS"/>
                <a:cs typeface="Trebuchet MS"/>
              </a:rPr>
              <a:t>Na</a:t>
            </a:r>
            <a:r>
              <a:rPr sz="22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história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clínica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deve-se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também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questionar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sobre: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história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 infecção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urinária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recorrente, disfunção sexual,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hematúria, doenças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neurológicas, antecedentes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cirúrgicos, </a:t>
            </a:r>
            <a:r>
              <a:rPr sz="2200" spc="-6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cálculo vesical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história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familiar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câncer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próstata.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827</Words>
  <Application>Microsoft Macintosh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*A hiperplasia prostática benigna (HPB) é uma das</vt:lpstr>
      <vt:lpstr>PowerPoint Presentation</vt:lpstr>
      <vt:lpstr>*Sintomas de Armazenamento: aumento da frequência  urinária (polaciúria), noctúria, urgência/incontinência  urinária e enurese noturna, jato urinario fraco, gotejamento terminal. </vt:lpstr>
      <vt:lpstr>PowerPoint Presentation</vt:lpstr>
      <vt:lpstr>PowerPoint Presentation</vt:lpstr>
      <vt:lpstr>PowerPoint Presentation</vt:lpstr>
      <vt:lpstr>PowerPoint Presentation</vt:lpstr>
      <vt:lpstr>*Diagnóstico clínico é baseado na presença de sintomas de  trato urinário inferior e exame digital da próstata (que  pode ou não estar aumentada), porém a gravidade dos  sintomas não está correlacionada ao tamanho da próstata.</vt:lpstr>
      <vt:lpstr>PowerPoint Presentation</vt:lpstr>
      <vt:lpstr>PowerPoint Presentation</vt:lpstr>
      <vt:lpstr>PowerPoint Presentation</vt:lpstr>
      <vt:lpstr>*Função renal (Creatinina/Taxa de filtração glomerular):</vt:lpstr>
      <vt:lpstr>*Estudo do fluxo urinario  Urofluxometria (estudo urodinâmico)   uretrocistoscopia ( suspeita de estenose, (trauma, sondagem Dst) Suspeita dr malignidade   estudar a pressão e fluxo  UROFLUXOMETRIA  (fluxo urinário) estudar urodinamica  e  taxa de fluxo máximo </vt:lpstr>
      <vt:lpstr>DIAGNÓSTICO DIFERENCIAL</vt:lpstr>
      <vt:lpstr>*Expectante (conservador):</vt:lpstr>
      <vt:lpstr>*indica-se o uso de medicamentos quando a pessoa apresenta  sintomas leves que causam prejuízo à qualidade de vida e  pessoas com sintomas moderados a graves (I-PSS &gt; 8).</vt:lpstr>
      <vt:lpstr>PowerPoint Presentation</vt:lpstr>
      <vt:lpstr>*pacientes sintomáticos com próstata maior que 40 mg ou PSA</vt:lpstr>
      <vt:lpstr>*As principais indicações de tratamento</vt:lpstr>
      <vt:lpstr>*Doença renal crônica associada à obstrução prostática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 MEDICINA DE FAMILIA E COMUNIDADE “ HIPERPLASIA PROSTÁTICA BENIGNA”</dc:title>
  <dc:creator>user</dc:creator>
  <cp:lastModifiedBy>Bruno Maschio</cp:lastModifiedBy>
  <cp:revision>7</cp:revision>
  <dcterms:created xsi:type="dcterms:W3CDTF">2022-10-25T22:32:00Z</dcterms:created>
  <dcterms:modified xsi:type="dcterms:W3CDTF">2023-05-17T10:39:29Z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2022-10-25T00:00:00Z</vt:filetime>
  </property>
</Properties>
</file>