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15" r:id="rId3"/>
    <p:sldId id="318" r:id="rId4"/>
    <p:sldId id="319" r:id="rId5"/>
    <p:sldId id="321" r:id="rId6"/>
    <p:sldId id="320" r:id="rId7"/>
    <p:sldId id="326" r:id="rId8"/>
    <p:sldId id="327" r:id="rId9"/>
    <p:sldId id="322" r:id="rId10"/>
    <p:sldId id="316" r:id="rId11"/>
    <p:sldId id="341" r:id="rId12"/>
    <p:sldId id="303" r:id="rId13"/>
    <p:sldId id="325" r:id="rId14"/>
    <p:sldId id="346" r:id="rId15"/>
    <p:sldId id="347" r:id="rId16"/>
    <p:sldId id="348" r:id="rId17"/>
    <p:sldId id="351" r:id="rId18"/>
    <p:sldId id="349" r:id="rId19"/>
    <p:sldId id="350" r:id="rId20"/>
    <p:sldId id="352" r:id="rId21"/>
    <p:sldId id="283" r:id="rId22"/>
    <p:sldId id="324" r:id="rId23"/>
    <p:sldId id="317" r:id="rId24"/>
    <p:sldId id="323" r:id="rId25"/>
    <p:sldId id="353" r:id="rId26"/>
    <p:sldId id="328" r:id="rId27"/>
    <p:sldId id="337" r:id="rId28"/>
    <p:sldId id="342" r:id="rId29"/>
    <p:sldId id="343" r:id="rId30"/>
    <p:sldId id="344" r:id="rId31"/>
    <p:sldId id="345" r:id="rId32"/>
    <p:sldId id="330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01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0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3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52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7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9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51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7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83C795-A2FD-4121-BD30-51766C6A4540}" type="datetimeFigureOut">
              <a:rPr lang="pt-BR" smtClean="0"/>
              <a:t>29/07/22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57EAE3-274E-41B0-952E-8CC8BE142A0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467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isabel.com.br/upl/pagina_adicional/Download_-_ENFERMAGEM_NA_SAUDE_DO_ADULTO-04-09-2019_20-34-06.pdf" TargetMode="External"/><Relationship Id="rId4" Type="http://schemas.openxmlformats.org/officeDocument/2006/relationships/hyperlink" Target="https://www.scielo.br/pdf/jbpneu/v44n4/pt_1806-3713-jbpneu-2017000000185.pdf" TargetMode="External"/><Relationship Id="rId5" Type="http://schemas.openxmlformats.org/officeDocument/2006/relationships/hyperlink" Target="https://girardi.blumenau.ufsc.br/sdv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fisio.com.br/imagens/artigos/2013/Diretrizes-AVM-AMIB-SBPT-2013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B690D9-B99D-47BF-9FE3-3FA8244C7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PROGRAMAÇÃO CPAP e BIPAP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5611ECD-7503-442B-A1EC-365A83D1A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562784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Habilidades </a:t>
            </a:r>
            <a:r>
              <a:rPr lang="pt-BR" dirty="0">
                <a:solidFill>
                  <a:schemeClr val="bg1"/>
                </a:solidFill>
              </a:rPr>
              <a:t>médicas 7</a:t>
            </a:r>
          </a:p>
        </p:txBody>
      </p:sp>
    </p:spTree>
    <p:extLst>
      <p:ext uri="{BB962C8B-B14F-4D97-AF65-F5344CB8AC3E}">
        <p14:creationId xmlns:p14="http://schemas.microsoft.com/office/powerpoint/2010/main" val="95627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F5169-EC64-4C9A-AC54-9EE40C4F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INDICAÇÕES DA VENTILÇÃO MECÂNICA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3931F3-951A-4341-AC5B-9EA7A680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1"/>
                </a:solidFill>
              </a:rPr>
              <a:t>Objetivo: Manter trocas gasosas em níveis adequados</a:t>
            </a:r>
          </a:p>
          <a:p>
            <a:pPr marL="0" indent="0">
              <a:buNone/>
            </a:pPr>
            <a:endParaRPr lang="pt-B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b="1" dirty="0"/>
              <a:t>Reverter a insuficiência respiratória / impedir PCR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dirty="0"/>
              <a:t>Hipoxemia grave;</a:t>
            </a:r>
          </a:p>
          <a:p>
            <a:r>
              <a:rPr lang="pt-BR" dirty="0"/>
              <a:t>Hipercapnia;</a:t>
            </a:r>
          </a:p>
          <a:p>
            <a:r>
              <a:rPr lang="pt-BR" dirty="0"/>
              <a:t>Drive respiratório instável;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Diminuir gasto de energia</a:t>
            </a:r>
          </a:p>
          <a:p>
            <a:r>
              <a:rPr lang="pt-BR" dirty="0"/>
              <a:t>Alteração da mecânica respiratória;</a:t>
            </a:r>
          </a:p>
          <a:p>
            <a:r>
              <a:rPr lang="pt-BR" dirty="0"/>
              <a:t>Trabalho respiratório aumentado + fadiga.</a:t>
            </a:r>
          </a:p>
        </p:txBody>
      </p:sp>
    </p:spTree>
    <p:extLst>
      <p:ext uri="{BB962C8B-B14F-4D97-AF65-F5344CB8AC3E}">
        <p14:creationId xmlns:p14="http://schemas.microsoft.com/office/powerpoint/2010/main" val="1412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QUE TIPO DE SUPORTE VENTILATÓRIO VOCÊ INDICARIA?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5151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8EA513-1665-4E8A-A2E9-D3B9560F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Modos de Ventilação mecânica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003CC2-8E0F-48BE-87C6-2DB256B5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40562"/>
            <a:ext cx="11029615" cy="323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Possibilidade de ciclos ventilatórios</a:t>
            </a:r>
          </a:p>
          <a:p>
            <a:r>
              <a:rPr lang="pt-BR" dirty="0">
                <a:solidFill>
                  <a:schemeClr val="tx1"/>
                </a:solidFill>
              </a:rPr>
              <a:t>Ciclo controlado: início, controle e finalização – ventilador.</a:t>
            </a:r>
          </a:p>
          <a:p>
            <a:r>
              <a:rPr lang="pt-BR" dirty="0">
                <a:solidFill>
                  <a:schemeClr val="tx1"/>
                </a:solidFill>
              </a:rPr>
              <a:t>Ciclo assistido: início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dirty="0">
                <a:solidFill>
                  <a:schemeClr val="tx1"/>
                </a:solidFill>
              </a:rPr>
              <a:t> deflagrado pelo paciente </a:t>
            </a:r>
            <a:r>
              <a:rPr lang="pt-BR" dirty="0" smtClean="0">
                <a:solidFill>
                  <a:schemeClr val="tx1"/>
                </a:solidFill>
              </a:rPr>
              <a:t>= disparo.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Ciclo espontâneo: inicio, controle e finalização – paciente</a:t>
            </a:r>
          </a:p>
        </p:txBody>
      </p:sp>
    </p:spTree>
    <p:extLst>
      <p:ext uri="{BB962C8B-B14F-4D97-AF65-F5344CB8AC3E}">
        <p14:creationId xmlns:p14="http://schemas.microsoft.com/office/powerpoint/2010/main" val="4336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8EA513-1665-4E8A-A2E9-D3B9560F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Modos de Ventilação mecânica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003CC2-8E0F-48BE-87C6-2DB256B5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92057"/>
            <a:ext cx="11029615" cy="49252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As principais modalidades ventilatórias disponíveis </a:t>
            </a:r>
            <a:r>
              <a:rPr lang="pt-BR" b="1" dirty="0" smtClean="0">
                <a:solidFill>
                  <a:schemeClr val="accent1"/>
                </a:solidFill>
              </a:rPr>
              <a:t>são: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Modo controlado  (VM </a:t>
            </a:r>
            <a:r>
              <a:rPr lang="pt-BR" dirty="0" smtClean="0">
                <a:solidFill>
                  <a:schemeClr val="tx1"/>
                </a:solidFill>
              </a:rPr>
              <a:t>)   				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      </a:t>
            </a:r>
            <a:r>
              <a:rPr lang="pt-BR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pt-BR" dirty="0" smtClean="0">
                <a:solidFill>
                  <a:schemeClr val="tx1"/>
                </a:solidFill>
              </a:rPr>
              <a:t>  VCV (</a:t>
            </a:r>
            <a:r>
              <a:rPr lang="pt-BR" dirty="0" err="1" smtClean="0">
                <a:solidFill>
                  <a:schemeClr val="tx1"/>
                </a:solidFill>
              </a:rPr>
              <a:t>Vent</a:t>
            </a:r>
            <a:r>
              <a:rPr lang="pt-BR" dirty="0" smtClean="0">
                <a:solidFill>
                  <a:schemeClr val="tx1"/>
                </a:solidFill>
              </a:rPr>
              <a:t> Controlada ao Volume)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Modo Assisto-controlado   </a:t>
            </a:r>
            <a:r>
              <a:rPr lang="pt-BR" dirty="0" smtClean="0">
                <a:solidFill>
                  <a:schemeClr val="tx1"/>
                </a:solidFill>
              </a:rPr>
              <a:t> (VM / </a:t>
            </a:r>
            <a:r>
              <a:rPr lang="pt-BR" dirty="0" err="1" smtClean="0">
                <a:solidFill>
                  <a:schemeClr val="tx1"/>
                </a:solidFill>
              </a:rPr>
              <a:t>Pac</a:t>
            </a:r>
            <a:r>
              <a:rPr lang="pt-BR" dirty="0" smtClean="0">
                <a:solidFill>
                  <a:schemeClr val="tx1"/>
                </a:solidFill>
              </a:rPr>
              <a:t>.)   		         </a:t>
            </a:r>
            <a:r>
              <a:rPr lang="pt-BR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pt-BR" dirty="0" smtClean="0">
                <a:solidFill>
                  <a:schemeClr val="tx1"/>
                </a:solidFill>
              </a:rPr>
              <a:t>PCV ( </a:t>
            </a:r>
            <a:r>
              <a:rPr lang="pt-BR" dirty="0" err="1" smtClean="0">
                <a:solidFill>
                  <a:schemeClr val="tx1"/>
                </a:solidFill>
              </a:rPr>
              <a:t>Vent</a:t>
            </a:r>
            <a:r>
              <a:rPr lang="pt-BR" dirty="0" smtClean="0">
                <a:solidFill>
                  <a:schemeClr val="tx1"/>
                </a:solidFill>
              </a:rPr>
              <a:t> Controlada a Pressão)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Espontâneo   (</a:t>
            </a:r>
            <a:r>
              <a:rPr lang="pt-BR" dirty="0" err="1" smtClean="0">
                <a:solidFill>
                  <a:schemeClr val="tx1"/>
                </a:solidFill>
              </a:rPr>
              <a:t>Pac</a:t>
            </a:r>
            <a:r>
              <a:rPr lang="pt-BR" dirty="0" smtClean="0">
                <a:solidFill>
                  <a:schemeClr val="tx1"/>
                </a:solidFill>
              </a:rPr>
              <a:t>)                           				 </a:t>
            </a:r>
            <a:r>
              <a:rPr lang="pt-BR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pt-BR" dirty="0" smtClean="0">
                <a:solidFill>
                  <a:schemeClr val="tx1"/>
                </a:solidFill>
              </a:rPr>
              <a:t>PSV</a:t>
            </a:r>
            <a:r>
              <a:rPr lang="pt-BR" dirty="0" smtClean="0">
                <a:solidFill>
                  <a:schemeClr val="tx1"/>
                </a:solidFill>
              </a:rPr>
              <a:t>  (Pressão de suporte Ventilatório)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Sicronizada</a:t>
            </a:r>
            <a:r>
              <a:rPr lang="pt-BR" dirty="0" smtClean="0">
                <a:solidFill>
                  <a:schemeClr val="tx1"/>
                </a:solidFill>
              </a:rPr>
              <a:t> (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VM / </a:t>
            </a:r>
            <a:r>
              <a:rPr lang="pt-BR" dirty="0" err="1" smtClean="0">
                <a:solidFill>
                  <a:schemeClr val="tx1"/>
                </a:solidFill>
              </a:rPr>
              <a:t>Freq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pre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  <a:r>
              <a:rPr lang="pt-BR" dirty="0" smtClean="0">
                <a:solidFill>
                  <a:schemeClr val="tx1"/>
                </a:solidFill>
              </a:rPr>
              <a:t>  </a:t>
            </a:r>
            <a:r>
              <a:rPr lang="pt-BR" dirty="0" smtClean="0">
                <a:solidFill>
                  <a:schemeClr val="tx1"/>
                </a:solidFill>
              </a:rPr>
              <a:t> 					</a:t>
            </a:r>
            <a:r>
              <a:rPr lang="pt-BR" dirty="0" smtClean="0">
                <a:solidFill>
                  <a:schemeClr val="tx1"/>
                </a:solidFill>
                <a:sym typeface="Wingdings"/>
              </a:rPr>
              <a:t>SIMV ( </a:t>
            </a:r>
            <a:r>
              <a:rPr lang="pt-BR" dirty="0" err="1" smtClean="0">
                <a:solidFill>
                  <a:schemeClr val="tx1"/>
                </a:solidFill>
              </a:rPr>
              <a:t>Vent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Mandatória intermitente </a:t>
            </a:r>
            <a:r>
              <a:rPr lang="pt-BR" dirty="0" err="1" smtClean="0">
                <a:solidFill>
                  <a:schemeClr val="tx1"/>
                </a:solidFill>
              </a:rPr>
              <a:t>Sicronizada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Contínua (</a:t>
            </a:r>
            <a:r>
              <a:rPr lang="pt-BR" dirty="0" smtClean="0">
                <a:solidFill>
                  <a:schemeClr val="tx1"/>
                </a:solidFill>
              </a:rPr>
              <a:t>Pressão </a:t>
            </a:r>
            <a:r>
              <a:rPr lang="pt-BR" dirty="0" err="1" smtClean="0">
                <a:solidFill>
                  <a:schemeClr val="tx1"/>
                </a:solidFill>
              </a:rPr>
              <a:t>cont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) .                       </a:t>
            </a:r>
            <a:r>
              <a:rPr lang="pt-BR" dirty="0" smtClean="0">
                <a:solidFill>
                  <a:schemeClr val="tx1"/>
                </a:solidFill>
              </a:rPr>
              <a:t>	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       --&gt;  CPAP (Pressão </a:t>
            </a:r>
            <a:r>
              <a:rPr lang="pt-BR" dirty="0">
                <a:solidFill>
                  <a:schemeClr val="tx1"/>
                </a:solidFill>
              </a:rPr>
              <a:t>Positiva Contínua nas vias </a:t>
            </a:r>
            <a:r>
              <a:rPr lang="pt-BR" dirty="0" smtClean="0">
                <a:solidFill>
                  <a:schemeClr val="tx1"/>
                </a:solidFill>
              </a:rPr>
              <a:t>aéreas) 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											BIPAP</a:t>
            </a:r>
            <a:r>
              <a:rPr lang="pt-BR" dirty="0" smtClean="0">
                <a:solidFill>
                  <a:schemeClr val="tx1"/>
                </a:solidFill>
              </a:rPr>
              <a:t> (Pressão </a:t>
            </a:r>
            <a:r>
              <a:rPr lang="pt-BR" dirty="0">
                <a:solidFill>
                  <a:schemeClr val="tx1"/>
                </a:solidFill>
              </a:rPr>
              <a:t>Positiva Contínua nas vias aéreas em dois </a:t>
            </a:r>
            <a:r>
              <a:rPr lang="pt-BR" dirty="0" smtClean="0">
                <a:solidFill>
                  <a:schemeClr val="tx1"/>
                </a:solidFill>
              </a:rPr>
              <a:t>níveis)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5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8D987-78B0-4404-B6C7-29A297FA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Ventilação mecânica não invasiva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A8A664-82B9-4E57-982F-FBFB41FC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779851" cy="36783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OBEJETIVOS 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 smtClean="0"/>
              <a:t>Otimização das trocas gasosas</a:t>
            </a:r>
          </a:p>
          <a:p>
            <a:pPr algn="just"/>
            <a:r>
              <a:rPr lang="pt-BR" dirty="0" smtClean="0"/>
              <a:t>Diminuição do trabalho respiratório</a:t>
            </a:r>
          </a:p>
          <a:p>
            <a:pPr algn="just"/>
            <a:r>
              <a:rPr lang="pt-BR" dirty="0" smtClean="0"/>
              <a:t>Redução da dispneia  </a:t>
            </a:r>
          </a:p>
          <a:p>
            <a:pPr algn="just"/>
            <a:r>
              <a:rPr lang="pt-BR" dirty="0" smtClean="0"/>
              <a:t>Melhora da mecânica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Redução de incidência de intubação  </a:t>
            </a:r>
          </a:p>
          <a:p>
            <a:pPr algn="just"/>
            <a:r>
              <a:rPr lang="pt-BR" dirty="0" smtClean="0"/>
              <a:t>Impacto clinico (redução da </a:t>
            </a:r>
            <a:r>
              <a:rPr lang="pt-BR" dirty="0" err="1" smtClean="0"/>
              <a:t>morbi-mortalidade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6" name="Picture 2" descr="Como funciona o CPAP automático? - Blog CPAPS">
            <a:extLst>
              <a:ext uri="{FF2B5EF4-FFF2-40B4-BE49-F238E27FC236}">
                <a16:creationId xmlns:a16="http://schemas.microsoft.com/office/drawing/2014/main" xmlns="" id="{B24DA442-D425-4328-A839-2DCC33CA0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r="11107"/>
          <a:stretch/>
        </p:blipFill>
        <p:spPr bwMode="auto">
          <a:xfrm>
            <a:off x="8025296" y="2087607"/>
            <a:ext cx="3159540" cy="38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3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8D987-78B0-4404-B6C7-29A297FA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Ventilação mecânica não invasiva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A8A664-82B9-4E57-982F-FBFB41FC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779851" cy="36783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Condições obrigatórias   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 smtClean="0"/>
              <a:t>Nível de consciência adequado  (proteção de via aérea</a:t>
            </a:r>
            <a:r>
              <a:rPr lang="pt-BR" dirty="0" smtClean="0"/>
              <a:t>)</a:t>
            </a:r>
            <a:endParaRPr lang="pt-BR" dirty="0" smtClean="0"/>
          </a:p>
          <a:p>
            <a:pPr algn="just"/>
            <a:r>
              <a:rPr lang="pt-BR" dirty="0" smtClean="0"/>
              <a:t>Ausência de apneia</a:t>
            </a:r>
          </a:p>
          <a:p>
            <a:pPr algn="just"/>
            <a:r>
              <a:rPr lang="pt-BR" dirty="0" smtClean="0"/>
              <a:t>Ajuste adequado da mascara</a:t>
            </a:r>
          </a:p>
          <a:p>
            <a:pPr algn="just"/>
            <a:r>
              <a:rPr lang="pt-BR" dirty="0" smtClean="0"/>
              <a:t>Não apresentar contraindicação  formal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(coma, recusa, instabilidade hemodinâmica, </a:t>
            </a:r>
            <a:r>
              <a:rPr lang="pt-BR" dirty="0" err="1" smtClean="0"/>
              <a:t>ovace</a:t>
            </a:r>
            <a:r>
              <a:rPr lang="pt-BR" dirty="0" smtClean="0"/>
              <a:t>, vômitos, </a:t>
            </a:r>
            <a:r>
              <a:rPr lang="pt-BR" dirty="0" err="1" smtClean="0"/>
              <a:t>obstru</a:t>
            </a:r>
            <a:r>
              <a:rPr lang="pt-BR" dirty="0" smtClean="0"/>
              <a:t> TGI, hipoxemia ou </a:t>
            </a:r>
            <a:r>
              <a:rPr lang="pt-BR" dirty="0" err="1" smtClean="0"/>
              <a:t>acidemia</a:t>
            </a:r>
            <a:r>
              <a:rPr lang="pt-BR" dirty="0" smtClean="0"/>
              <a:t> severa, HDA , cirurgia recente de vias aéreas) 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411"/>
          <a:stretch/>
        </p:blipFill>
        <p:spPr>
          <a:xfrm>
            <a:off x="7701288" y="2043315"/>
            <a:ext cx="3297627" cy="42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" t="15891" r="6209" b="9474"/>
          <a:stretch/>
        </p:blipFill>
        <p:spPr>
          <a:xfrm>
            <a:off x="1597608" y="2114322"/>
            <a:ext cx="7885628" cy="4478478"/>
          </a:xfrm>
        </p:spPr>
      </p:pic>
    </p:spTree>
    <p:extLst>
      <p:ext uri="{BB962C8B-B14F-4D97-AF65-F5344CB8AC3E}">
        <p14:creationId xmlns:p14="http://schemas.microsoft.com/office/powerpoint/2010/main" val="2831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ORONASAL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212" b="29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07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463" b="31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Mario Alberto,  67 anos, sexo masculino, com história de </a:t>
            </a:r>
            <a:r>
              <a:rPr lang="pt-BR" b="1" dirty="0"/>
              <a:t>dispneia progressiva</a:t>
            </a:r>
            <a:r>
              <a:rPr lang="pt-BR" dirty="0"/>
              <a:t>, com </a:t>
            </a:r>
            <a:r>
              <a:rPr lang="pt-BR" b="1" dirty="0"/>
              <a:t>tosse produtiva </a:t>
            </a:r>
            <a:r>
              <a:rPr lang="pt-BR" dirty="0"/>
              <a:t>e </a:t>
            </a:r>
            <a:r>
              <a:rPr lang="pt-BR" b="1" dirty="0"/>
              <a:t>expectoração branca </a:t>
            </a:r>
            <a:r>
              <a:rPr lang="pt-BR" dirty="0"/>
              <a:t>e </a:t>
            </a:r>
            <a:r>
              <a:rPr lang="pt-BR" b="1" dirty="0"/>
              <a:t>sibilos</a:t>
            </a:r>
            <a:r>
              <a:rPr lang="pt-BR" dirty="0"/>
              <a:t> há </a:t>
            </a:r>
            <a:r>
              <a:rPr lang="pt-BR" b="1" dirty="0"/>
              <a:t>seis dias</a:t>
            </a:r>
            <a:r>
              <a:rPr lang="pt-BR" dirty="0"/>
              <a:t>. Relata ter procurado o Pronto Socorro anteriormente e feito inalação. Alega ter bronquite e ter usado por um tempo </a:t>
            </a:r>
            <a:r>
              <a:rPr lang="pt-BR" dirty="0" err="1" smtClean="0"/>
              <a:t>Budesonida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/>
              <a:t>Formoterol</a:t>
            </a:r>
            <a:r>
              <a:rPr lang="pt-BR" dirty="0"/>
              <a:t>, os quais suspendeu por conta própria. Suas queixas principais são o </a:t>
            </a:r>
            <a:r>
              <a:rPr lang="pt-BR" b="1" dirty="0"/>
              <a:t>cansaço aos médios esforços</a:t>
            </a:r>
            <a:r>
              <a:rPr lang="pt-BR" dirty="0"/>
              <a:t>, a falta de energia, fraqueza e, muitas vezes, episódios de insônia.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94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855" b="12034"/>
          <a:stretch/>
        </p:blipFill>
        <p:spPr>
          <a:xfrm>
            <a:off x="1310858" y="1865883"/>
            <a:ext cx="9073593" cy="45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8D987-78B0-4404-B6C7-29A297FA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Ventilação mecânica não invasiva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A8A664-82B9-4E57-982F-FBFB41FC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779851" cy="367830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Técnica de ventilação em que não é empregado qualquer tipo de prótese traqueal, sendo a interface ventilador-paciente feita através de uma máscara facial.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CPAP</a:t>
            </a:r>
          </a:p>
          <a:p>
            <a:pPr algn="just"/>
            <a:r>
              <a:rPr lang="pt-BR" dirty="0"/>
              <a:t>Pressão contínua nas vias aéreas, normalmente indicado em casos que cursam com lesão parenquimatosa pulmonar, de grau leve a moderado visando evitar a intubação.</a:t>
            </a:r>
          </a:p>
          <a:p>
            <a:pPr lvl="1" algn="just">
              <a:buFontTx/>
              <a:buChar char="-"/>
            </a:pPr>
            <a:r>
              <a:rPr lang="pt-BR" dirty="0"/>
              <a:t>Edema pulmonar agudo de origem cardiogênica, pós operatório de cirurgia abdominal e apnéia obstrutiva do sono.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omo funciona o CPAP automático? - Blog CPAPS">
            <a:extLst>
              <a:ext uri="{FF2B5EF4-FFF2-40B4-BE49-F238E27FC236}">
                <a16:creationId xmlns:a16="http://schemas.microsoft.com/office/drawing/2014/main" xmlns="" id="{B24DA442-D425-4328-A839-2DCC33CA0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r="11107"/>
          <a:stretch/>
        </p:blipFill>
        <p:spPr bwMode="auto">
          <a:xfrm>
            <a:off x="8025296" y="2087607"/>
            <a:ext cx="3159540" cy="38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6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8D987-78B0-4404-B6C7-29A297FA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Ventilação mecânica não invasiva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A8A664-82B9-4E57-982F-FBFB41FC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9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err="1"/>
              <a:t>BiPAP</a:t>
            </a:r>
            <a:endParaRPr lang="pt-BR" b="1" dirty="0"/>
          </a:p>
          <a:p>
            <a:r>
              <a:rPr lang="pt-BR" dirty="0"/>
              <a:t>Fornece valores diferenciados de pressão durante a inspiração (IPAP - equivalente à pressão de suporte) e a expiração (EPAP - equivalente à PEEP).  Volume corrente depende do fluxo respiratório produzido pelo paciente, sua frequência respiratória e o gradiente de pressão ajustado entre o IPAP e o EPAP. </a:t>
            </a:r>
          </a:p>
          <a:p>
            <a:pPr lvl="1">
              <a:buFontTx/>
              <a:buChar char="-"/>
            </a:pPr>
            <a:r>
              <a:rPr lang="pt-BR" dirty="0"/>
              <a:t>Útil no manuseio de pacientes em </a:t>
            </a:r>
            <a:r>
              <a:rPr lang="pt-BR" b="1" dirty="0"/>
              <a:t>exacerbação aguda de doença pulmonar obstrutiva crônica,</a:t>
            </a:r>
            <a:r>
              <a:rPr lang="pt-BR" dirty="0"/>
              <a:t> crise asmática grave, quadros neuromusculares, ventilação noturna, em alguns casos de apneia obstrutiva do sono, e como método de desmame de ventilação mecânica;</a:t>
            </a:r>
          </a:p>
          <a:p>
            <a:pPr lvl="1">
              <a:buFontTx/>
              <a:buChar char="-"/>
            </a:pPr>
            <a:endParaRPr lang="pt-BR" dirty="0"/>
          </a:p>
          <a:p>
            <a:pPr lvl="1">
              <a:buFontTx/>
              <a:buChar char="-"/>
            </a:pPr>
            <a:endParaRPr lang="pt-BR" dirty="0"/>
          </a:p>
          <a:p>
            <a:pPr lvl="1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00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F5169-EC64-4C9A-AC54-9EE40C4F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Ventilação Mecânica Não Invasiva com Pressão Positiva (VNI)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3931F3-951A-4341-AC5B-9EA7A680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Quando começar:</a:t>
            </a:r>
          </a:p>
          <a:p>
            <a:r>
              <a:rPr lang="pt-BR" dirty="0"/>
              <a:t>Não havendo contraindicação, os pacientes com </a:t>
            </a:r>
            <a:r>
              <a:rPr lang="pt-BR" b="1" dirty="0"/>
              <a:t>incapacidade de manter ventilação espontânea </a:t>
            </a:r>
            <a:r>
              <a:rPr lang="pt-BR" dirty="0"/>
              <a:t>(Volume minuto &gt; 4 L/min, PaCO2 &lt; 50 mmHg e pH &gt; 7,25) devem iniciar uso de </a:t>
            </a:r>
            <a:r>
              <a:rPr lang="pt-BR" b="1" dirty="0"/>
              <a:t>VNI com dois níveis de pressão</a:t>
            </a:r>
            <a:r>
              <a:rPr lang="pt-BR" dirty="0"/>
              <a:t>, com a pressão inspiratória suficiente para manter um processo de ventilação adequada, visando impedir a progressão para fadiga muscular e/ou parada respiratória.</a:t>
            </a:r>
          </a:p>
        </p:txBody>
      </p:sp>
    </p:spTree>
    <p:extLst>
      <p:ext uri="{BB962C8B-B14F-4D97-AF65-F5344CB8AC3E}">
        <p14:creationId xmlns:p14="http://schemas.microsoft.com/office/powerpoint/2010/main" val="195053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BD4729-DBDF-40A6-9BA4-E4C97EF6D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125130-F4AB-465E-8AE2-E583FCAAB2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BA65A2-0302-4468-ADA7-9EC3F9593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xmlns="" id="{863A27B7-E163-4151-8C95-6D0CD8C58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" y="643467"/>
            <a:ext cx="104975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8" y="0"/>
            <a:ext cx="10568790" cy="70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COMO VOCÊ FARIA O AJUSTE DO VENTILADOR?</a:t>
            </a:r>
          </a:p>
        </p:txBody>
      </p:sp>
    </p:spTree>
    <p:extLst>
      <p:ext uri="{BB962C8B-B14F-4D97-AF65-F5344CB8AC3E}">
        <p14:creationId xmlns:p14="http://schemas.microsoft.com/office/powerpoint/2010/main" val="378018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9D5B6-F333-4C82-A0DF-7E4F8C88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Parâmetros Respiratórios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1BE44EC9-FCA8-43BC-98BD-4B3412579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/>
          <a:stretch/>
        </p:blipFill>
        <p:spPr>
          <a:xfrm>
            <a:off x="2771596" y="2199130"/>
            <a:ext cx="6648808" cy="3956714"/>
          </a:xfrm>
        </p:spPr>
      </p:pic>
    </p:spTree>
    <p:extLst>
      <p:ext uri="{BB962C8B-B14F-4D97-AF65-F5344CB8AC3E}">
        <p14:creationId xmlns:p14="http://schemas.microsoft.com/office/powerpoint/2010/main" val="133533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9D5B6-F333-4C82-A0DF-7E4F8C88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DO </a:t>
            </a:r>
            <a:r>
              <a:rPr lang="pt-BR" dirty="0" err="1"/>
              <a:t>Cpap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EB647FF-C93F-410C-B3BB-EE448610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2"/>
                </a:solidFill>
              </a:rPr>
              <a:t>Manejo:</a:t>
            </a:r>
          </a:p>
          <a:p>
            <a:r>
              <a:rPr lang="pt-BR" dirty="0"/>
              <a:t>PEEP= 8-10cmH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r>
              <a:rPr lang="pt-BR" dirty="0"/>
              <a:t>Sensibilidade= 2</a:t>
            </a:r>
          </a:p>
          <a:p>
            <a:r>
              <a:rPr lang="pt-BR" dirty="0"/>
              <a:t>FiO2= necessário manter SpO2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57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9D5B6-F333-4C82-A0DF-7E4F8C88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DO </a:t>
            </a:r>
            <a:r>
              <a:rPr lang="pt-BR" dirty="0" err="1"/>
              <a:t>BIpap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EB647FF-C93F-410C-B3BB-EE448610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2"/>
                </a:solidFill>
              </a:rPr>
              <a:t>Manejo:</a:t>
            </a:r>
          </a:p>
          <a:p>
            <a:r>
              <a:rPr lang="pt-BR" dirty="0"/>
              <a:t>EPAP (pressão expiratória positiva )= 4-6 cmH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r>
              <a:rPr lang="pt-BR" dirty="0"/>
              <a:t>IPAP (suporte inspiratório)= 5-10cmH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r>
              <a:rPr lang="pt-BR" dirty="0"/>
              <a:t>Sensibilidade= 2</a:t>
            </a:r>
          </a:p>
          <a:p>
            <a:r>
              <a:rPr lang="pt-BR" dirty="0"/>
              <a:t>FiO2= necessário para manter SpO2</a:t>
            </a:r>
          </a:p>
        </p:txBody>
      </p:sp>
    </p:spTree>
    <p:extLst>
      <p:ext uri="{BB962C8B-B14F-4D97-AF65-F5344CB8AC3E}">
        <p14:creationId xmlns:p14="http://schemas.microsoft.com/office/powerpoint/2010/main" val="1638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Antecedentes pessoais</a:t>
            </a:r>
          </a:p>
          <a:p>
            <a:r>
              <a:rPr lang="pt-BR" dirty="0"/>
              <a:t>Tabagista há 50 anos – 50 cigarros por dia</a:t>
            </a:r>
          </a:p>
          <a:p>
            <a:r>
              <a:rPr lang="pt-BR" dirty="0"/>
              <a:t>Hipertensão arterial sistêmica</a:t>
            </a:r>
          </a:p>
          <a:p>
            <a:r>
              <a:rPr lang="pt-BR" dirty="0"/>
              <a:t>Infarto Agudo do Miocárdio (IAM) anterior</a:t>
            </a:r>
          </a:p>
          <a:p>
            <a:r>
              <a:rPr lang="pt-BR" dirty="0"/>
              <a:t>Em uso de ácido acetilsalicílico (AAS) 100m/g no almoço, captopril 75mg/dia, </a:t>
            </a:r>
            <a:r>
              <a:rPr lang="pt-BR" dirty="0" err="1"/>
              <a:t>carvedilol</a:t>
            </a:r>
            <a:r>
              <a:rPr lang="pt-BR" dirty="0"/>
              <a:t> 6,25 mg/dia e </a:t>
            </a:r>
            <a:r>
              <a:rPr lang="pt-BR" dirty="0" err="1"/>
              <a:t>aminofilina</a:t>
            </a:r>
            <a:r>
              <a:rPr lang="pt-BR" dirty="0"/>
              <a:t> 600 mg/dia</a:t>
            </a:r>
          </a:p>
        </p:txBody>
      </p:sp>
    </p:spTree>
    <p:extLst>
      <p:ext uri="{BB962C8B-B14F-4D97-AF65-F5344CB8AC3E}">
        <p14:creationId xmlns:p14="http://schemas.microsoft.com/office/powerpoint/2010/main" val="1878640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9D5B6-F333-4C82-A0DF-7E4F8C88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DO </a:t>
            </a:r>
            <a:r>
              <a:rPr lang="pt-BR" dirty="0" err="1"/>
              <a:t>BIpap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EB647FF-C93F-410C-B3BB-EE448610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2"/>
                </a:solidFill>
              </a:rPr>
              <a:t>Edema Agudo de Pulmão de origem cardiogênica </a:t>
            </a:r>
          </a:p>
          <a:p>
            <a:r>
              <a:rPr lang="pt-BR" dirty="0"/>
              <a:t>BIPAP com EPAP 5-10 e IPAP 10-15 cm H2O</a:t>
            </a:r>
          </a:p>
          <a:p>
            <a:r>
              <a:rPr lang="pt-BR" dirty="0"/>
              <a:t>CPAP de 5 a 10 cmH20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2"/>
                </a:solidFill>
              </a:rPr>
              <a:t>DPOC</a:t>
            </a:r>
          </a:p>
          <a:p>
            <a:r>
              <a:rPr lang="pt-BR" dirty="0"/>
              <a:t>BIPAP com EPAP 4-6 e IPAP 10-15 cm H2O</a:t>
            </a:r>
          </a:p>
          <a:p>
            <a:r>
              <a:rPr lang="pt-BR" dirty="0"/>
              <a:t>CPAP de 8 a 10 cmH20</a:t>
            </a:r>
          </a:p>
          <a:p>
            <a:r>
              <a:rPr lang="pt-BR" dirty="0"/>
              <a:t>Utilizar a menor FIO2 que mantenha a SaO2 entre 92-95% e PaO2 entre 65-80 mmHg.</a:t>
            </a:r>
          </a:p>
        </p:txBody>
      </p:sp>
    </p:spTree>
    <p:extLst>
      <p:ext uri="{BB962C8B-B14F-4D97-AF65-F5344CB8AC3E}">
        <p14:creationId xmlns:p14="http://schemas.microsoft.com/office/powerpoint/2010/main" val="126476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9D5B6-F333-4C82-A0DF-7E4F8C88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Monitorização na VNI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EB647FF-C93F-410C-B3BB-EE448610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2"/>
                </a:solidFill>
              </a:rPr>
              <a:t>Recomendação</a:t>
            </a:r>
          </a:p>
          <a:p>
            <a:r>
              <a:rPr lang="pt-BR" dirty="0"/>
              <a:t>O uso de VNI deve ser monitorado por profissional da saúde à beira- -leito de 0,5 a 2 horas.</a:t>
            </a:r>
          </a:p>
          <a:p>
            <a:r>
              <a:rPr lang="pt-BR" dirty="0"/>
              <a:t>Monitorizar o volume corrente, a frequência respiratória e a SpO2 durante uso da VNI. </a:t>
            </a:r>
          </a:p>
          <a:p>
            <a:r>
              <a:rPr lang="pt-BR" dirty="0"/>
              <a:t>Quando disponível, sugere-se utilizar realizar a monitorização gráfica. </a:t>
            </a:r>
          </a:p>
        </p:txBody>
      </p:sp>
    </p:spTree>
    <p:extLst>
      <p:ext uri="{BB962C8B-B14F-4D97-AF65-F5344CB8AC3E}">
        <p14:creationId xmlns:p14="http://schemas.microsoft.com/office/powerpoint/2010/main" val="286364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7A3A68-BE04-4E87-A002-EC73C18B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B1FCC5-ECAB-4DC6-B8DF-BFA5B25A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359400"/>
            <a:ext cx="11029615" cy="4498600"/>
          </a:xfrm>
        </p:spPr>
        <p:txBody>
          <a:bodyPr>
            <a:normAutofit/>
          </a:bodyPr>
          <a:lstStyle/>
          <a:p>
            <a:r>
              <a:rPr lang="pt-BR" b="1" dirty="0"/>
              <a:t>Diretrizes Brasileiras de Ventilação Mecânica</a:t>
            </a:r>
            <a:r>
              <a:rPr lang="pt-BR" dirty="0"/>
              <a:t>. Disponível em: </a:t>
            </a:r>
            <a:r>
              <a:rPr lang="pt-BR" dirty="0">
                <a:hlinkClick r:id="rId2"/>
              </a:rPr>
              <a:t>http://interfisio.com.br/imagens/artigos/2013/Diretrizes-AVM-AMIB-SBPT-2013.pdf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Enfermagem na saúde do adulto. </a:t>
            </a:r>
            <a:r>
              <a:rPr lang="pt-BR" dirty="0"/>
              <a:t>2017. Disponível em: </a:t>
            </a:r>
            <a:r>
              <a:rPr lang="pt-BR" dirty="0">
                <a:hlinkClick r:id="rId3"/>
              </a:rPr>
              <a:t>http://www.santaisabel.com.br/upl/pagina_adicional/Download_-_ENFERMAGEM_NA_SAUDE_DO_ADULTO-04-09-2019_20-34-06.pdf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Assincronia paciente-ventilador. </a:t>
            </a:r>
            <a:r>
              <a:rPr lang="pt-BR" dirty="0"/>
              <a:t>Disponível em: </a:t>
            </a:r>
            <a:r>
              <a:rPr lang="pt-BR" dirty="0">
                <a:hlinkClick r:id="rId4"/>
              </a:rPr>
              <a:t>https://www.scielo.br/pdf/jbpneu/v44n4/pt_1806-3713-jbpneu-2017000000185.pdf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Simulador Didático de Ventilação Mecânica. </a:t>
            </a:r>
            <a:r>
              <a:rPr lang="pt-BR" dirty="0"/>
              <a:t>Disponível em:</a:t>
            </a:r>
          </a:p>
          <a:p>
            <a:pPr marL="0" indent="0">
              <a:buNone/>
            </a:pPr>
            <a:r>
              <a:rPr lang="pt-BR" dirty="0">
                <a:hlinkClick r:id="rId5"/>
              </a:rPr>
              <a:t>https://girardi.blumenau.ufsc.br/sdvm/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794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4BFB7C5-23B6-4047-BF5E-F9EEBB437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7DA931-62D6-4B32-9103-84C0960AE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ACB90E-EEB9-4608-834F-C875FDCA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obrigado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95E140-9B6E-43E9-B17E-CDFE3FCA8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C3CD9F-A361-4496-A6E0-24338B2A69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070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Exame físico</a:t>
            </a:r>
          </a:p>
          <a:p>
            <a:r>
              <a:rPr lang="pt-BR" dirty="0"/>
              <a:t>REG,  desidratado, emagrecido, dispneico com respiração superficial, fazendo uso de musculatura acessória (tiragem intercostal e batimento de asa de nariz), desconfortável em decúbito inferior a 45 graus.</a:t>
            </a:r>
          </a:p>
          <a:p>
            <a:r>
              <a:rPr lang="pt-BR" dirty="0"/>
              <a:t>PA = 160x100mmHg; FC = 118 </a:t>
            </a:r>
            <a:r>
              <a:rPr lang="pt-BR" dirty="0" err="1"/>
              <a:t>bpm</a:t>
            </a:r>
            <a:r>
              <a:rPr lang="pt-BR" dirty="0"/>
              <a:t>; FR = 26 </a:t>
            </a:r>
            <a:r>
              <a:rPr lang="pt-BR" dirty="0" err="1"/>
              <a:t>ipm</a:t>
            </a:r>
            <a:r>
              <a:rPr lang="pt-BR" dirty="0"/>
              <a:t>; T = 36,7 o. C</a:t>
            </a:r>
          </a:p>
          <a:p>
            <a:r>
              <a:rPr lang="pt-BR" dirty="0"/>
              <a:t>Saturação parcial de O2 = 89%</a:t>
            </a:r>
          </a:p>
          <a:p>
            <a:r>
              <a:rPr lang="pt-BR" dirty="0"/>
              <a:t>Ausculta pulmonar: expiração prolongada com presença de sibilos difusos e roncos e murmúrios vesiculares diminuídos</a:t>
            </a:r>
          </a:p>
          <a:p>
            <a:r>
              <a:rPr lang="pt-BR" dirty="0"/>
              <a:t>Ausculta cardíaca: bulhas rítmicas, </a:t>
            </a:r>
            <a:r>
              <a:rPr lang="pt-BR" dirty="0" err="1"/>
              <a:t>taquicárdicas</a:t>
            </a:r>
            <a:r>
              <a:rPr lang="pt-BR" dirty="0"/>
              <a:t>, </a:t>
            </a:r>
            <a:r>
              <a:rPr lang="pt-BR" dirty="0" err="1"/>
              <a:t>normofonéticas</a:t>
            </a:r>
            <a:r>
              <a:rPr lang="pt-BR" dirty="0"/>
              <a:t>, sem sopro</a:t>
            </a:r>
          </a:p>
          <a:p>
            <a:r>
              <a:rPr lang="pt-BR" dirty="0"/>
              <a:t>Exame abdominal: plano, flácido e indolor à palpação</a:t>
            </a:r>
          </a:p>
        </p:txBody>
      </p:sp>
    </p:spTree>
    <p:extLst>
      <p:ext uri="{BB962C8B-B14F-4D97-AF65-F5344CB8AC3E}">
        <p14:creationId xmlns:p14="http://schemas.microsoft.com/office/powerpoint/2010/main" val="315688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Exames laboratoriais</a:t>
            </a:r>
          </a:p>
          <a:p>
            <a:r>
              <a:rPr lang="pt-BR" dirty="0"/>
              <a:t>Hemoglobina (</a:t>
            </a:r>
            <a:r>
              <a:rPr lang="pt-BR" dirty="0" err="1"/>
              <a:t>Hb</a:t>
            </a:r>
            <a:r>
              <a:rPr lang="pt-BR" dirty="0"/>
              <a:t>) = 15,2/l</a:t>
            </a:r>
          </a:p>
          <a:p>
            <a:r>
              <a:rPr lang="pt-BR" dirty="0"/>
              <a:t>Hematócrito (</a:t>
            </a:r>
            <a:r>
              <a:rPr lang="pt-BR" dirty="0" err="1"/>
              <a:t>Ht</a:t>
            </a:r>
            <a:r>
              <a:rPr lang="pt-BR" dirty="0"/>
              <a:t>) = 42%</a:t>
            </a:r>
          </a:p>
          <a:p>
            <a:r>
              <a:rPr lang="pt-BR" dirty="0"/>
              <a:t>Leucócitos = 7.400/mm3</a:t>
            </a:r>
          </a:p>
          <a:p>
            <a:r>
              <a:rPr lang="pt-BR" dirty="0"/>
              <a:t>Gasometria arterial – </a:t>
            </a:r>
            <a:r>
              <a:rPr lang="pt-BR" b="1" dirty="0"/>
              <a:t>pH =7,20</a:t>
            </a:r>
            <a:r>
              <a:rPr lang="pt-BR" dirty="0"/>
              <a:t>; PaCO2 = 74; HCO3 = 26, SatO2 = 89%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Radiografia de tórax: </a:t>
            </a:r>
          </a:p>
          <a:p>
            <a:r>
              <a:rPr lang="pt-BR" dirty="0"/>
              <a:t>Sinais de </a:t>
            </a:r>
            <a:r>
              <a:rPr lang="pt-BR" dirty="0" err="1"/>
              <a:t>hiperinsuflação</a:t>
            </a:r>
            <a:r>
              <a:rPr lang="pt-BR" dirty="0"/>
              <a:t> pulmonar, sem focos de consolidação (substituição do ar dos alvéolos por líquido, células ou a combinação destes dois)</a:t>
            </a:r>
          </a:p>
        </p:txBody>
      </p:sp>
    </p:spTree>
    <p:extLst>
      <p:ext uri="{BB962C8B-B14F-4D97-AF65-F5344CB8AC3E}">
        <p14:creationId xmlns:p14="http://schemas.microsoft.com/office/powerpoint/2010/main" val="141980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HIPÓTESE DIAGNÓSTICA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DPOC exacerbado</a:t>
            </a:r>
          </a:p>
          <a:p>
            <a:r>
              <a:rPr lang="pt-BR" dirty="0"/>
              <a:t>Hipercapnia</a:t>
            </a:r>
          </a:p>
          <a:p>
            <a:r>
              <a:rPr lang="pt-BR" dirty="0"/>
              <a:t>Acidose respiratória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44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Conduta</a:t>
            </a:r>
          </a:p>
          <a:p>
            <a:r>
              <a:rPr lang="pt-BR" dirty="0"/>
              <a:t>Antibioticoterapia</a:t>
            </a:r>
          </a:p>
          <a:p>
            <a:r>
              <a:rPr lang="pt-BR" dirty="0"/>
              <a:t>Beta2 agonista e </a:t>
            </a:r>
            <a:r>
              <a:rPr lang="pt-BR" dirty="0" err="1"/>
              <a:t>Ipratrópio</a:t>
            </a:r>
            <a:r>
              <a:rPr lang="pt-BR" dirty="0"/>
              <a:t> </a:t>
            </a:r>
          </a:p>
          <a:p>
            <a:r>
              <a:rPr lang="pt-BR" dirty="0"/>
              <a:t>Corticoide sistêmico</a:t>
            </a:r>
          </a:p>
          <a:p>
            <a:r>
              <a:rPr lang="pt-BR" dirty="0"/>
              <a:t>O2 10 L/min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80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Evolução</a:t>
            </a:r>
          </a:p>
          <a:p>
            <a:r>
              <a:rPr lang="pt-BR" dirty="0"/>
              <a:t>Tornou-se torporoso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03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71C03-A306-4D90-AEB0-9C1BACD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40C255-E58C-49D5-A4B2-F9C52A4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VOCÊ INDICARIA SUPORTE VENTILATÓRIO?</a:t>
            </a:r>
          </a:p>
          <a:p>
            <a:pPr marL="0" indent="0" algn="ctr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7539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8215</TotalTime>
  <Words>1125</Words>
  <Application>Microsoft Macintosh PowerPoint</Application>
  <PresentationFormat>Custom</PresentationFormat>
  <Paragraphs>154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Dividendo</vt:lpstr>
      <vt:lpstr>PROGRAMAÇÃO CPAP e BIPAP</vt:lpstr>
      <vt:lpstr>Caso clínico</vt:lpstr>
      <vt:lpstr>Caso clínico</vt:lpstr>
      <vt:lpstr>Caso clínico</vt:lpstr>
      <vt:lpstr>Caso clínico</vt:lpstr>
      <vt:lpstr>Caso clínico</vt:lpstr>
      <vt:lpstr>Caso clínico</vt:lpstr>
      <vt:lpstr>Caso clínico</vt:lpstr>
      <vt:lpstr>Caso clínico</vt:lpstr>
      <vt:lpstr>INDICAÇÕES DA VENTILÇÃO MECÂNICA</vt:lpstr>
      <vt:lpstr>Caso clínico</vt:lpstr>
      <vt:lpstr>Modos de Ventilação mecânica</vt:lpstr>
      <vt:lpstr>Modos de Ventilação mecânica</vt:lpstr>
      <vt:lpstr>PowerPoint Presentation</vt:lpstr>
      <vt:lpstr>Ventilação mecânica não invasiva</vt:lpstr>
      <vt:lpstr>Ventilação mecânica não invasiva</vt:lpstr>
      <vt:lpstr>VNI</vt:lpstr>
      <vt:lpstr>ORONASAL</vt:lpstr>
      <vt:lpstr>NASAL</vt:lpstr>
      <vt:lpstr>TOTAL FACE</vt:lpstr>
      <vt:lpstr>Ventilação mecânica não invasiva</vt:lpstr>
      <vt:lpstr>Ventilação mecânica não invasiva</vt:lpstr>
      <vt:lpstr>Ventilação Mecânica Não Invasiva com Pressão Positiva (VNI)</vt:lpstr>
      <vt:lpstr>PowerPoint Presentation</vt:lpstr>
      <vt:lpstr>PowerPoint Presentation</vt:lpstr>
      <vt:lpstr>Caso clínico</vt:lpstr>
      <vt:lpstr>Principais Parâmetros Respiratórios</vt:lpstr>
      <vt:lpstr>PROGRAMAÇÃO DO Cpap</vt:lpstr>
      <vt:lpstr>PROGRAMAÇÃO DO BIpap</vt:lpstr>
      <vt:lpstr>PROGRAMAÇÃO DO BIpap</vt:lpstr>
      <vt:lpstr>Monitorização na VNI</vt:lpstr>
      <vt:lpstr>REFERÊNCIAS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Ventilação Mecânica</dc:title>
  <dc:creator>Sara Pessoa de Oliveira</dc:creator>
  <cp:lastModifiedBy>Bruno Maschio</cp:lastModifiedBy>
  <cp:revision>59</cp:revision>
  <dcterms:created xsi:type="dcterms:W3CDTF">2021-04-20T02:43:16Z</dcterms:created>
  <dcterms:modified xsi:type="dcterms:W3CDTF">2022-08-02T02:26:33Z</dcterms:modified>
</cp:coreProperties>
</file>